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5" r:id="rId6"/>
    <p:sldId id="257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8" autoAdjust="0"/>
    <p:restoredTop sz="94660"/>
  </p:normalViewPr>
  <p:slideViewPr>
    <p:cSldViewPr>
      <p:cViewPr varScale="1">
        <p:scale>
          <a:sx n="45" d="100"/>
          <a:sy n="45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Broj radova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Sheet1!$B$2:$B$63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1999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Sheet1!$C$2:$C$63</c:f>
              <c:numCache>
                <c:formatCode>General</c:formatCode>
                <c:ptCount val="62"/>
                <c:pt idx="0">
                  <c:v>57</c:v>
                </c:pt>
                <c:pt idx="5">
                  <c:v>83</c:v>
                </c:pt>
                <c:pt idx="10">
                  <c:v>115</c:v>
                </c:pt>
                <c:pt idx="15">
                  <c:v>263</c:v>
                </c:pt>
                <c:pt idx="20">
                  <c:v>1057</c:v>
                </c:pt>
                <c:pt idx="25">
                  <c:v>1951</c:v>
                </c:pt>
                <c:pt idx="30">
                  <c:v>2980</c:v>
                </c:pt>
                <c:pt idx="35">
                  <c:v>3558</c:v>
                </c:pt>
                <c:pt idx="40">
                  <c:v>4836</c:v>
                </c:pt>
                <c:pt idx="45">
                  <c:v>9018</c:v>
                </c:pt>
                <c:pt idx="50">
                  <c:v>7886</c:v>
                </c:pt>
                <c:pt idx="51">
                  <c:v>7552</c:v>
                </c:pt>
                <c:pt idx="52">
                  <c:v>8188</c:v>
                </c:pt>
                <c:pt idx="53">
                  <c:v>9149</c:v>
                </c:pt>
                <c:pt idx="54">
                  <c:v>9895</c:v>
                </c:pt>
                <c:pt idx="55">
                  <c:v>11034</c:v>
                </c:pt>
                <c:pt idx="56">
                  <c:v>12598</c:v>
                </c:pt>
                <c:pt idx="57">
                  <c:v>13632</c:v>
                </c:pt>
                <c:pt idx="58">
                  <c:v>14822</c:v>
                </c:pt>
                <c:pt idx="59">
                  <c:v>16089</c:v>
                </c:pt>
                <c:pt idx="60">
                  <c:v>16364</c:v>
                </c:pt>
                <c:pt idx="61">
                  <c:v>23628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85280"/>
        <c:axId val="138678656"/>
      </c:lineChart>
      <c:catAx>
        <c:axId val="13838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Narrow" pitchFamily="34" charset="0"/>
              </a:defRPr>
            </a:pPr>
            <a:endParaRPr lang="sr-Latn-RS"/>
          </a:p>
        </c:txPr>
        <c:crossAx val="138678656"/>
        <c:crosses val="autoZero"/>
        <c:auto val="1"/>
        <c:lblAlgn val="ctr"/>
        <c:lblOffset val="100"/>
        <c:tickLblSkip val="5"/>
        <c:noMultiLvlLbl val="0"/>
      </c:catAx>
      <c:valAx>
        <c:axId val="13867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200" baseline="0">
                <a:latin typeface="Arial Narrow" pitchFamily="34" charset="0"/>
              </a:defRPr>
            </a:pPr>
            <a:endParaRPr lang="sr-Latn-RS"/>
          </a:p>
        </c:txPr>
        <c:crossAx val="13838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DC283-BD2F-4A61-87FA-DC7D946E80F6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07FF2-2764-4319-A09A-5F1FE7A44D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48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C4EA90-A296-4C77-87AB-1191721252D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46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271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0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56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9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22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59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51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79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16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2581-A413-4F00-BA07-E92732F2F092}" type="datetimeFigureOut">
              <a:rPr lang="hr-HR" smtClean="0"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50E4-D6ED-4FA0-910F-E7E8063C05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80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PROJEKTI GOSPODARSTVA I ZAŠTITA OKOLIŠA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376264"/>
          </a:xfrm>
        </p:spPr>
        <p:txBody>
          <a:bodyPr>
            <a:normAutofit fontScale="55000" lnSpcReduction="20000"/>
          </a:bodyPr>
          <a:lstStyle/>
          <a:p>
            <a:r>
              <a:rPr lang="hr-HR" sz="4200" dirty="0" smtClean="0"/>
              <a:t>Doc.dr.sc. Aleksandra Anić </a:t>
            </a:r>
            <a:r>
              <a:rPr lang="hr-HR" sz="4200" dirty="0" err="1" smtClean="0"/>
              <a:t>Vučinić</a:t>
            </a:r>
            <a:endParaRPr lang="hr-HR" sz="4200" dirty="0" smtClean="0"/>
          </a:p>
          <a:p>
            <a:r>
              <a:rPr lang="hr-HR" sz="4200" dirty="0" smtClean="0"/>
              <a:t>Geotehnički fakultet Sveučilišta u Zagrebu</a:t>
            </a:r>
          </a:p>
          <a:p>
            <a:r>
              <a:rPr lang="hr-HR" sz="4200" dirty="0" smtClean="0"/>
              <a:t>Zavod za inženjerstvo okoliša</a:t>
            </a:r>
          </a:p>
          <a:p>
            <a:r>
              <a:rPr lang="hr-HR" sz="4200" dirty="0" err="1" smtClean="0"/>
              <a:t>aav</a:t>
            </a:r>
            <a:r>
              <a:rPr lang="hr-HR" sz="4200" dirty="0" smtClean="0"/>
              <a:t>@</a:t>
            </a:r>
            <a:r>
              <a:rPr lang="hr-HR" sz="4200" dirty="0" err="1" smtClean="0"/>
              <a:t>gfv.hr</a:t>
            </a:r>
            <a:endParaRPr lang="hr-HR" sz="4200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Pula, 5.6.2012.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93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60700" y="1636214"/>
            <a:ext cx="26638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dirty="0">
                <a:latin typeface="Arial Narrow" pitchFamily="34" charset="0"/>
              </a:rPr>
              <a:t>STUDIJA UTJECAJA </a:t>
            </a:r>
          </a:p>
          <a:p>
            <a:pPr algn="ctr"/>
            <a:r>
              <a:rPr lang="hr-HR" dirty="0">
                <a:latin typeface="Arial Narrow" pitchFamily="34" charset="0"/>
              </a:rPr>
              <a:t>NA OKOLIŠ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41337" y="1996577"/>
            <a:ext cx="21605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1800" dirty="0">
                <a:latin typeface="Arial Narrow" pitchFamily="34" charset="0"/>
              </a:rPr>
              <a:t>Idejno rješenje/projekt</a:t>
            </a:r>
          </a:p>
          <a:p>
            <a:pPr algn="ctr"/>
            <a:r>
              <a:rPr lang="hr-HR" sz="1800" dirty="0">
                <a:latin typeface="Arial Narrow" pitchFamily="34" charset="0"/>
              </a:rPr>
              <a:t>Istražni radovi</a:t>
            </a:r>
          </a:p>
          <a:p>
            <a:pPr algn="ctr"/>
            <a:r>
              <a:rPr lang="hr-HR" sz="1800" dirty="0">
                <a:latin typeface="Arial Narrow" pitchFamily="34" charset="0"/>
              </a:rPr>
              <a:t>Ostali podaci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86475" y="1420314"/>
            <a:ext cx="28813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1800" dirty="0">
                <a:latin typeface="Arial Narrow" pitchFamily="34" charset="0"/>
              </a:rPr>
              <a:t>Prostorno planska dokumentacija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069779" y="1995783"/>
            <a:ext cx="28813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1800" dirty="0">
                <a:latin typeface="Arial Narrow" pitchFamily="34" charset="0"/>
              </a:rPr>
              <a:t>Uredba o procjeni utjecaja …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086475" y="2499814"/>
            <a:ext cx="288131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1800" dirty="0">
                <a:latin typeface="Arial Narrow" pitchFamily="34" charset="0"/>
              </a:rPr>
              <a:t>Pravilnik o ocjeni prihvatljivosti </a:t>
            </a:r>
          </a:p>
          <a:p>
            <a:pPr algn="ctr"/>
            <a:r>
              <a:rPr lang="hr-HR" sz="1800" dirty="0">
                <a:latin typeface="Arial Narrow" pitchFamily="34" charset="0"/>
              </a:rPr>
              <a:t>plana, programa i </a:t>
            </a:r>
          </a:p>
          <a:p>
            <a:pPr algn="ctr"/>
            <a:r>
              <a:rPr lang="hr-HR" sz="1800" dirty="0">
                <a:latin typeface="Arial Narrow" pitchFamily="34" charset="0"/>
              </a:rPr>
              <a:t>zahvata za ekološku mrežu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701925" y="2499814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5726112" y="1636214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5726112" y="2139452"/>
            <a:ext cx="3603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 flipV="1">
            <a:off x="5726112" y="2572839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989262" y="3436439"/>
            <a:ext cx="26638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dirty="0">
                <a:latin typeface="Arial Narrow" pitchFamily="34" charset="0"/>
              </a:rPr>
              <a:t>PROCJENA </a:t>
            </a:r>
          </a:p>
          <a:p>
            <a:pPr algn="ctr"/>
            <a:r>
              <a:rPr lang="hr-HR" dirty="0">
                <a:latin typeface="Arial Narrow" pitchFamily="34" charset="0"/>
              </a:rPr>
              <a:t>UTJECAJA </a:t>
            </a:r>
          </a:p>
          <a:p>
            <a:pPr algn="ctr"/>
            <a:r>
              <a:rPr lang="hr-HR" dirty="0">
                <a:latin typeface="Arial Narrow" pitchFamily="34" charset="0"/>
              </a:rPr>
              <a:t>NA OKOLIŠ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2989262" y="5236664"/>
            <a:ext cx="26638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dirty="0">
                <a:latin typeface="Arial Narrow" pitchFamily="34" charset="0"/>
              </a:rPr>
              <a:t>RJEŠENJE O </a:t>
            </a:r>
          </a:p>
          <a:p>
            <a:pPr algn="ctr"/>
            <a:r>
              <a:rPr lang="hr-HR" dirty="0">
                <a:latin typeface="Arial Narrow" pitchFamily="34" charset="0"/>
              </a:rPr>
              <a:t>PRIHVATLJIVOSTI </a:t>
            </a:r>
          </a:p>
          <a:p>
            <a:pPr algn="ctr"/>
            <a:r>
              <a:rPr lang="hr-HR" dirty="0">
                <a:latin typeface="Arial Narrow" pitchFamily="34" charset="0"/>
              </a:rPr>
              <a:t>ZAHVATA NA OKOLIŠ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286250" y="307607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286250" y="4876302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229350" y="5381127"/>
            <a:ext cx="25923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sz="2000" dirty="0">
                <a:latin typeface="Arial Narrow" pitchFamily="34" charset="0"/>
              </a:rPr>
              <a:t>SASTAVNI DIO </a:t>
            </a:r>
          </a:p>
          <a:p>
            <a:pPr algn="ctr"/>
            <a:r>
              <a:rPr lang="hr-HR" sz="2000" dirty="0">
                <a:latin typeface="Arial Narrow" pitchFamily="34" charset="0"/>
              </a:rPr>
              <a:t>LOKACIJSKE </a:t>
            </a:r>
          </a:p>
          <a:p>
            <a:pPr algn="ctr"/>
            <a:r>
              <a:rPr lang="hr-HR" sz="2000" dirty="0">
                <a:latin typeface="Arial Narrow" pitchFamily="34" charset="0"/>
              </a:rPr>
              <a:t>DOZVOLE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653087" y="595580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7" name="Naslov 1"/>
          <p:cNvSpPr>
            <a:spLocks noGrp="1"/>
          </p:cNvSpPr>
          <p:nvPr>
            <p:ph type="title"/>
          </p:nvPr>
        </p:nvSpPr>
        <p:spPr>
          <a:xfrm>
            <a:off x="476065" y="34944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PROCJENA UTJECAJA NA OKOLIŠ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17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964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AutoShape 7"/>
          <p:cNvSpPr>
            <a:spLocks/>
          </p:cNvSpPr>
          <p:nvPr/>
        </p:nvSpPr>
        <p:spPr bwMode="auto">
          <a:xfrm>
            <a:off x="468313" y="260350"/>
            <a:ext cx="2606675" cy="360363"/>
          </a:xfrm>
          <a:prstGeom prst="borderCallout2">
            <a:avLst>
              <a:gd name="adj1" fmla="val 31718"/>
              <a:gd name="adj2" fmla="val -2921"/>
              <a:gd name="adj3" fmla="val 31718"/>
              <a:gd name="adj4" fmla="val -8769"/>
              <a:gd name="adj5" fmla="val 767843"/>
              <a:gd name="adj6" fmla="val -14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Pokretanje postupka</a:t>
            </a:r>
          </a:p>
        </p:txBody>
      </p:sp>
      <p:sp>
        <p:nvSpPr>
          <p:cNvPr id="74761" name="AutoShape 9"/>
          <p:cNvSpPr>
            <a:spLocks/>
          </p:cNvSpPr>
          <p:nvPr/>
        </p:nvSpPr>
        <p:spPr bwMode="auto">
          <a:xfrm>
            <a:off x="1042988" y="836613"/>
            <a:ext cx="2160587" cy="647700"/>
          </a:xfrm>
          <a:prstGeom prst="borderCallout2">
            <a:avLst>
              <a:gd name="adj1" fmla="val 17648"/>
              <a:gd name="adj2" fmla="val -3528"/>
              <a:gd name="adj3" fmla="val 17648"/>
              <a:gd name="adj4" fmla="val -8449"/>
              <a:gd name="adj5" fmla="val 335782"/>
              <a:gd name="adj6" fmla="val -13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Osnivanje stručnog povjerenstva</a:t>
            </a:r>
          </a:p>
        </p:txBody>
      </p:sp>
      <p:sp>
        <p:nvSpPr>
          <p:cNvPr id="74762" name="AutoShape 10"/>
          <p:cNvSpPr>
            <a:spLocks/>
          </p:cNvSpPr>
          <p:nvPr/>
        </p:nvSpPr>
        <p:spPr bwMode="auto">
          <a:xfrm>
            <a:off x="1908175" y="1700213"/>
            <a:ext cx="1143000" cy="360362"/>
          </a:xfrm>
          <a:prstGeom prst="borderCallout2">
            <a:avLst>
              <a:gd name="adj1" fmla="val 31718"/>
              <a:gd name="adj2" fmla="val -6667"/>
              <a:gd name="adj3" fmla="val 31718"/>
              <a:gd name="adj4" fmla="val -20278"/>
              <a:gd name="adj5" fmla="val 367843"/>
              <a:gd name="adj6" fmla="val -3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1. sjednica</a:t>
            </a:r>
          </a:p>
        </p:txBody>
      </p:sp>
      <p:graphicFrame>
        <p:nvGraphicFramePr>
          <p:cNvPr id="74764" name="Object 12"/>
          <p:cNvGraphicFramePr>
            <a:graphicFrameLocks noChangeAspect="1"/>
          </p:cNvGraphicFramePr>
          <p:nvPr>
            <p:ph idx="1"/>
          </p:nvPr>
        </p:nvGraphicFramePr>
        <p:xfrm>
          <a:off x="0" y="2997200"/>
          <a:ext cx="91440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3" imgW="8857569" imgH="973734" progId="Visio.Drawing.11">
                  <p:embed/>
                </p:oleObj>
              </mc:Choice>
              <mc:Fallback>
                <p:oleObj name="Visio" r:id="rId3" imgW="8857569" imgH="9737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97200"/>
                        <a:ext cx="9144000" cy="1004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547813" y="3068638"/>
            <a:ext cx="15113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4765" name="AutoShape 13"/>
          <p:cNvSpPr>
            <a:spLocks/>
          </p:cNvSpPr>
          <p:nvPr/>
        </p:nvSpPr>
        <p:spPr bwMode="auto">
          <a:xfrm>
            <a:off x="3346450" y="188913"/>
            <a:ext cx="1143000" cy="936625"/>
          </a:xfrm>
          <a:prstGeom prst="borderCallout2">
            <a:avLst>
              <a:gd name="adj1" fmla="val 12204"/>
              <a:gd name="adj2" fmla="val -6667"/>
              <a:gd name="adj3" fmla="val 12204"/>
              <a:gd name="adj4" fmla="val -16111"/>
              <a:gd name="adj5" fmla="val 302713"/>
              <a:gd name="adj6" fmla="val -2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2. Sjednica</a:t>
            </a:r>
          </a:p>
          <a:p>
            <a:pPr algn="ctr"/>
            <a:r>
              <a:rPr lang="hr-HR" sz="1800">
                <a:latin typeface="Arial Narrow" pitchFamily="34" charset="0"/>
              </a:rPr>
              <a:t>Odluka o JU i JR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067175" y="3068638"/>
            <a:ext cx="15113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4767" name="AutoShape 15"/>
          <p:cNvSpPr>
            <a:spLocks/>
          </p:cNvSpPr>
          <p:nvPr/>
        </p:nvSpPr>
        <p:spPr bwMode="auto">
          <a:xfrm>
            <a:off x="3348038" y="1557338"/>
            <a:ext cx="1143000" cy="360362"/>
          </a:xfrm>
          <a:prstGeom prst="borderCallout2">
            <a:avLst>
              <a:gd name="adj1" fmla="val 31718"/>
              <a:gd name="adj2" fmla="val 106667"/>
              <a:gd name="adj3" fmla="val 31718"/>
              <a:gd name="adj4" fmla="val 109444"/>
              <a:gd name="adj5" fmla="val 403083"/>
              <a:gd name="adj6" fmla="val 11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JR</a:t>
            </a: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6084888" y="3068638"/>
            <a:ext cx="10080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4769" name="AutoShape 17"/>
          <p:cNvSpPr>
            <a:spLocks/>
          </p:cNvSpPr>
          <p:nvPr/>
        </p:nvSpPr>
        <p:spPr bwMode="auto">
          <a:xfrm>
            <a:off x="4699000" y="1341438"/>
            <a:ext cx="1408113" cy="574675"/>
          </a:xfrm>
          <a:prstGeom prst="borderCallout2">
            <a:avLst>
              <a:gd name="adj1" fmla="val 19889"/>
              <a:gd name="adj2" fmla="val 105412"/>
              <a:gd name="adj3" fmla="val 19889"/>
              <a:gd name="adj4" fmla="val 118713"/>
              <a:gd name="adj5" fmla="val 290056"/>
              <a:gd name="adj6" fmla="val 132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Odgovori na primjedbe</a:t>
            </a:r>
          </a:p>
        </p:txBody>
      </p:sp>
      <p:sp>
        <p:nvSpPr>
          <p:cNvPr id="74770" name="AutoShape 18"/>
          <p:cNvSpPr>
            <a:spLocks/>
          </p:cNvSpPr>
          <p:nvPr/>
        </p:nvSpPr>
        <p:spPr bwMode="auto">
          <a:xfrm>
            <a:off x="2411413" y="2133600"/>
            <a:ext cx="1408112" cy="574675"/>
          </a:xfrm>
          <a:prstGeom prst="borderCallout2">
            <a:avLst>
              <a:gd name="adj1" fmla="val 19889"/>
              <a:gd name="adj2" fmla="val -5412"/>
              <a:gd name="adj3" fmla="val 19889"/>
              <a:gd name="adj4" fmla="val -13079"/>
              <a:gd name="adj5" fmla="val 154421"/>
              <a:gd name="adj6" fmla="val -20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Odgovori na primjedbe</a:t>
            </a:r>
          </a:p>
        </p:txBody>
      </p:sp>
      <p:sp>
        <p:nvSpPr>
          <p:cNvPr id="74771" name="AutoShape 19"/>
          <p:cNvSpPr>
            <a:spLocks/>
          </p:cNvSpPr>
          <p:nvPr/>
        </p:nvSpPr>
        <p:spPr bwMode="auto">
          <a:xfrm>
            <a:off x="6156325" y="476250"/>
            <a:ext cx="1408113" cy="431800"/>
          </a:xfrm>
          <a:prstGeom prst="borderCallout2">
            <a:avLst>
              <a:gd name="adj1" fmla="val 26472"/>
              <a:gd name="adj2" fmla="val 105412"/>
              <a:gd name="adj3" fmla="val 26472"/>
              <a:gd name="adj4" fmla="val 110824"/>
              <a:gd name="adj5" fmla="val 579046"/>
              <a:gd name="adj6" fmla="val 116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3. Sjednica </a:t>
            </a:r>
          </a:p>
        </p:txBody>
      </p:sp>
      <p:sp>
        <p:nvSpPr>
          <p:cNvPr id="74772" name="AutoShape 20"/>
          <p:cNvSpPr>
            <a:spLocks/>
          </p:cNvSpPr>
          <p:nvPr/>
        </p:nvSpPr>
        <p:spPr bwMode="auto">
          <a:xfrm>
            <a:off x="7164388" y="1052513"/>
            <a:ext cx="1408112" cy="574675"/>
          </a:xfrm>
          <a:prstGeom prst="borderCallout2">
            <a:avLst>
              <a:gd name="adj1" fmla="val 19889"/>
              <a:gd name="adj2" fmla="val 105412"/>
              <a:gd name="adj3" fmla="val 19889"/>
              <a:gd name="adj4" fmla="val 109472"/>
              <a:gd name="adj5" fmla="val 334806"/>
              <a:gd name="adj6" fmla="val 1136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Donošenje rješenja</a:t>
            </a:r>
          </a:p>
        </p:txBody>
      </p:sp>
      <p:sp>
        <p:nvSpPr>
          <p:cNvPr id="74773" name="AutoShape 21"/>
          <p:cNvSpPr>
            <a:spLocks/>
          </p:cNvSpPr>
          <p:nvPr/>
        </p:nvSpPr>
        <p:spPr bwMode="auto">
          <a:xfrm>
            <a:off x="539750" y="5949950"/>
            <a:ext cx="2606675" cy="360363"/>
          </a:xfrm>
          <a:prstGeom prst="borderCallout2">
            <a:avLst>
              <a:gd name="adj1" fmla="val 31718"/>
              <a:gd name="adj2" fmla="val -2921"/>
              <a:gd name="adj3" fmla="val 31718"/>
              <a:gd name="adj4" fmla="val -10477"/>
              <a:gd name="adj5" fmla="val -533481"/>
              <a:gd name="adj6" fmla="val -18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Pokretanje postupka</a:t>
            </a:r>
          </a:p>
        </p:txBody>
      </p:sp>
      <p:sp>
        <p:nvSpPr>
          <p:cNvPr id="74774" name="AutoShape 22"/>
          <p:cNvSpPr>
            <a:spLocks/>
          </p:cNvSpPr>
          <p:nvPr/>
        </p:nvSpPr>
        <p:spPr bwMode="auto">
          <a:xfrm>
            <a:off x="1042988" y="4508500"/>
            <a:ext cx="1143000" cy="720725"/>
          </a:xfrm>
          <a:prstGeom prst="borderCallout2">
            <a:avLst>
              <a:gd name="adj1" fmla="val 15861"/>
              <a:gd name="adj2" fmla="val -6667"/>
              <a:gd name="adj3" fmla="val 15861"/>
              <a:gd name="adj4" fmla="val -21389"/>
              <a:gd name="adj5" fmla="val -77315"/>
              <a:gd name="adj6" fmla="val -36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Odluka o JU i JR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1547813" y="3789363"/>
            <a:ext cx="15113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4776" name="AutoShape 24"/>
          <p:cNvSpPr>
            <a:spLocks/>
          </p:cNvSpPr>
          <p:nvPr/>
        </p:nvSpPr>
        <p:spPr bwMode="auto">
          <a:xfrm>
            <a:off x="2700338" y="5373688"/>
            <a:ext cx="1143000" cy="360362"/>
          </a:xfrm>
          <a:prstGeom prst="borderCallout2">
            <a:avLst>
              <a:gd name="adj1" fmla="val 31718"/>
              <a:gd name="adj2" fmla="val -6667"/>
              <a:gd name="adj3" fmla="val 31718"/>
              <a:gd name="adj4" fmla="val -40833"/>
              <a:gd name="adj5" fmla="val -402204"/>
              <a:gd name="adj6" fmla="val -759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1. sjednica</a:t>
            </a:r>
          </a:p>
        </p:txBody>
      </p:sp>
      <p:sp>
        <p:nvSpPr>
          <p:cNvPr id="74777" name="AutoShape 25"/>
          <p:cNvSpPr>
            <a:spLocks/>
          </p:cNvSpPr>
          <p:nvPr/>
        </p:nvSpPr>
        <p:spPr bwMode="auto">
          <a:xfrm>
            <a:off x="2843213" y="4724400"/>
            <a:ext cx="1143000" cy="360363"/>
          </a:xfrm>
          <a:prstGeom prst="borderCallout2">
            <a:avLst>
              <a:gd name="adj1" fmla="val 31718"/>
              <a:gd name="adj2" fmla="val -6667"/>
              <a:gd name="adj3" fmla="val 31718"/>
              <a:gd name="adj4" fmla="val -21250"/>
              <a:gd name="adj5" fmla="val -214537"/>
              <a:gd name="adj6" fmla="val -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JR</a:t>
            </a:r>
          </a:p>
        </p:txBody>
      </p:sp>
      <p:sp>
        <p:nvSpPr>
          <p:cNvPr id="74778" name="AutoShape 26"/>
          <p:cNvSpPr>
            <a:spLocks/>
          </p:cNvSpPr>
          <p:nvPr/>
        </p:nvSpPr>
        <p:spPr bwMode="auto">
          <a:xfrm>
            <a:off x="4716463" y="5300663"/>
            <a:ext cx="1408112" cy="574675"/>
          </a:xfrm>
          <a:prstGeom prst="borderCallout2">
            <a:avLst>
              <a:gd name="adj1" fmla="val 19889"/>
              <a:gd name="adj2" fmla="val -5412"/>
              <a:gd name="adj3" fmla="val 19889"/>
              <a:gd name="adj4" fmla="val -53324"/>
              <a:gd name="adj5" fmla="val -230111"/>
              <a:gd name="adj6" fmla="val -102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Odgovori na primjedbe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3276600" y="3789363"/>
            <a:ext cx="15113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4780" name="AutoShape 28"/>
          <p:cNvSpPr>
            <a:spLocks/>
          </p:cNvSpPr>
          <p:nvPr/>
        </p:nvSpPr>
        <p:spPr bwMode="auto">
          <a:xfrm>
            <a:off x="5867400" y="4797425"/>
            <a:ext cx="1143000" cy="360363"/>
          </a:xfrm>
          <a:prstGeom prst="borderCallout2">
            <a:avLst>
              <a:gd name="adj1" fmla="val 31718"/>
              <a:gd name="adj2" fmla="val -6667"/>
              <a:gd name="adj3" fmla="val 31718"/>
              <a:gd name="adj4" fmla="val -26528"/>
              <a:gd name="adj5" fmla="val -230398"/>
              <a:gd name="adj6" fmla="val -4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2. sjednica</a:t>
            </a:r>
          </a:p>
        </p:txBody>
      </p:sp>
      <p:sp>
        <p:nvSpPr>
          <p:cNvPr id="74781" name="AutoShape 29"/>
          <p:cNvSpPr>
            <a:spLocks/>
          </p:cNvSpPr>
          <p:nvPr/>
        </p:nvSpPr>
        <p:spPr bwMode="auto">
          <a:xfrm>
            <a:off x="7451725" y="5805488"/>
            <a:ext cx="1408113" cy="574675"/>
          </a:xfrm>
          <a:prstGeom prst="borderCallout2">
            <a:avLst>
              <a:gd name="adj1" fmla="val 19889"/>
              <a:gd name="adj2" fmla="val -5412"/>
              <a:gd name="adj3" fmla="val 19889"/>
              <a:gd name="adj4" fmla="val -51861"/>
              <a:gd name="adj5" fmla="val -318231"/>
              <a:gd name="adj6" fmla="val -99551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sz="1800">
                <a:latin typeface="Arial Narrow" pitchFamily="34" charset="0"/>
              </a:rPr>
              <a:t>Donošenje rješenja</a:t>
            </a:r>
          </a:p>
        </p:txBody>
      </p:sp>
    </p:spTree>
    <p:extLst>
      <p:ext uri="{BB962C8B-B14F-4D97-AF65-F5344CB8AC3E}">
        <p14:creationId xmlns:p14="http://schemas.microsoft.com/office/powerpoint/2010/main" val="21650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/>
      <p:bldP spid="74761" grpId="0" animBg="1"/>
      <p:bldP spid="74762" grpId="0" animBg="1"/>
      <p:bldP spid="74763" grpId="0" animBg="1"/>
      <p:bldP spid="74765" grpId="0" animBg="1"/>
      <p:bldP spid="74766" grpId="0" animBg="1"/>
      <p:bldP spid="74767" grpId="0" animBg="1"/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82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4291013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64088" y="476672"/>
            <a:ext cx="1584176" cy="106469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  <a:latin typeface="Arial Narrow" pitchFamily="34" charset="0"/>
              </a:rPr>
              <a:t>EU</a:t>
            </a:r>
            <a:r>
              <a:rPr lang="hr-HR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48264" y="476672"/>
            <a:ext cx="1656184" cy="106469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</a:rPr>
              <a:t>RH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4088" y="1556792"/>
            <a:ext cx="3240360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Poglavlje 27 - okoliš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2492896"/>
            <a:ext cx="324036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Narrow" pitchFamily="34" charset="0"/>
              </a:rPr>
              <a:t>Veliki broj propisa za implementaciju</a:t>
            </a:r>
          </a:p>
          <a:p>
            <a:pPr algn="ctr">
              <a:defRPr/>
            </a:pP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3" y="4221163"/>
            <a:ext cx="3240087" cy="72072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ZNANJE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00113" y="5300663"/>
            <a:ext cx="3240087" cy="72072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LJUDSKI RESURSI</a:t>
            </a:r>
            <a:endParaRPr lang="en-US" dirty="0"/>
          </a:p>
        </p:txBody>
      </p:sp>
      <p:cxnSp>
        <p:nvCxnSpPr>
          <p:cNvPr id="24" name="Elbow Connector 23"/>
          <p:cNvCxnSpPr>
            <a:endCxn id="10" idx="3"/>
          </p:cNvCxnSpPr>
          <p:nvPr/>
        </p:nvCxnSpPr>
        <p:spPr>
          <a:xfrm rot="10800000" flipV="1">
            <a:off x="4140200" y="3357563"/>
            <a:ext cx="2016125" cy="1223962"/>
          </a:xfrm>
          <a:prstGeom prst="bentConnector3">
            <a:avLst>
              <a:gd name="adj1" fmla="val 525"/>
            </a:avLst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0800000" flipV="1">
            <a:off x="4140200" y="3357563"/>
            <a:ext cx="3384550" cy="2303462"/>
          </a:xfrm>
          <a:prstGeom prst="bentConnector3">
            <a:avLst>
              <a:gd name="adj1" fmla="val -352"/>
            </a:avLst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0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360997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2500"/>
          </a:bodyPr>
          <a:lstStyle/>
          <a:p>
            <a:pPr>
              <a:defRPr/>
            </a:pP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- </a:t>
            </a:r>
            <a:r>
              <a:rPr lang="hr-HR" sz="2800" kern="0" dirty="0" err="1">
                <a:solidFill>
                  <a:schemeClr val="tx2"/>
                </a:solidFill>
                <a:ea typeface="+mj-ea"/>
                <a:cs typeface="+mj-cs"/>
              </a:rPr>
              <a:t>Science</a:t>
            </a: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hr-HR" sz="2800" kern="0" dirty="0" err="1">
                <a:solidFill>
                  <a:schemeClr val="tx2"/>
                </a:solidFill>
                <a:ea typeface="+mj-ea"/>
                <a:cs typeface="+mj-cs"/>
              </a:rPr>
              <a:t>direct</a:t>
            </a: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 baza</a:t>
            </a:r>
            <a:b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- “</a:t>
            </a:r>
            <a:r>
              <a:rPr lang="hr-HR" sz="2800" kern="0" dirty="0" err="1">
                <a:solidFill>
                  <a:schemeClr val="tx2"/>
                </a:solidFill>
                <a:ea typeface="+mj-ea"/>
                <a:cs typeface="+mj-cs"/>
              </a:rPr>
              <a:t>pollution</a:t>
            </a: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”</a:t>
            </a:r>
            <a:b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  <a:t>- broj znanstvenih radova </a:t>
            </a:r>
            <a:br>
              <a:rPr lang="hr-HR" sz="2800" kern="0" dirty="0">
                <a:solidFill>
                  <a:schemeClr val="tx2"/>
                </a:solidFill>
                <a:ea typeface="+mj-ea"/>
                <a:cs typeface="+mj-cs"/>
              </a:rPr>
            </a:br>
            <a:endParaRPr lang="en-US" sz="2800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331640" y="1772816"/>
          <a:ext cx="60486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995738" y="6165850"/>
            <a:ext cx="1728787" cy="3587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1600" dirty="0">
                <a:ea typeface="+mj-ea"/>
                <a:cs typeface="+mj-cs"/>
              </a:rPr>
              <a:t>Godina</a:t>
            </a:r>
            <a:endParaRPr lang="en-US" sz="1600" dirty="0"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6200000">
            <a:off x="188119" y="3509169"/>
            <a:ext cx="1727200" cy="576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1600" dirty="0">
                <a:ea typeface="+mj-ea"/>
                <a:cs typeface="+mj-cs"/>
              </a:rPr>
              <a:t>Broj radova</a:t>
            </a:r>
            <a:endParaRPr lang="en-US" sz="16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77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792003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771775" y="4076700"/>
            <a:ext cx="5616575" cy="1439863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chemeClr val="tx1"/>
                </a:solidFill>
                <a:latin typeface="Arial Narrow" pitchFamily="34" charset="0"/>
              </a:rPr>
              <a:t>ODRŽIVOST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Arial Narrow" pitchFamily="34" charset="0"/>
              </a:rPr>
              <a:t>Zahtjevi u inženjerskoj struci se mijenjaju</a:t>
            </a: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GOSPODARSKI PROJEKT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IDEJA</a:t>
            </a:r>
          </a:p>
          <a:p>
            <a:r>
              <a:rPr lang="hr-HR" dirty="0" smtClean="0"/>
              <a:t>LOKACIJA</a:t>
            </a:r>
          </a:p>
          <a:p>
            <a:r>
              <a:rPr lang="hr-HR" dirty="0" smtClean="0"/>
              <a:t>TRŽIŠTE</a:t>
            </a:r>
          </a:p>
          <a:p>
            <a:r>
              <a:rPr lang="hr-HR" dirty="0" smtClean="0"/>
              <a:t>PRIPREMA PROJEKTNE DOKUMENTACIJE</a:t>
            </a:r>
          </a:p>
          <a:p>
            <a:r>
              <a:rPr lang="hr-HR" dirty="0" smtClean="0"/>
              <a:t>ISHOĐENJE SVIH DOZVOLA</a:t>
            </a:r>
          </a:p>
          <a:p>
            <a:r>
              <a:rPr lang="hr-HR" dirty="0" smtClean="0"/>
              <a:t>OSIGURAVANJE SREDSTAVA</a:t>
            </a:r>
          </a:p>
          <a:p>
            <a:r>
              <a:rPr lang="hr-HR" dirty="0" smtClean="0"/>
              <a:t>GRADNJA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POČETAK RADA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70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Realizacija projekata gospodarstva</a:t>
            </a:r>
            <a:endParaRPr lang="hr-HR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78293" y="1940084"/>
            <a:ext cx="5903913" cy="3240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hr-HR" sz="2800" b="1" dirty="0"/>
              <a:t>PROPISI IZ PODRUČJA ZAŠTITE OKOLIŠA U RH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r-HR" sz="2400" dirty="0"/>
              <a:t>Opći propisi: 			41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r-HR" sz="2400" dirty="0"/>
              <a:t>Zrak: 			38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r-HR" sz="2400" dirty="0"/>
              <a:t>Otpad: 			30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r-HR" sz="2400" dirty="0"/>
              <a:t>Vode:			50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hr-HR" sz="2400" dirty="0"/>
              <a:t>Priroda:			31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451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Content Placeholder 8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eaLnBrk="1" hangingPunct="1"/>
            <a:r>
              <a:rPr lang="hr-HR" sz="2800" dirty="0" smtClean="0">
                <a:latin typeface="Arial Narrow" pitchFamily="34" charset="0"/>
              </a:rPr>
              <a:t>Multidisciplinarnost i kompleksnost </a:t>
            </a:r>
            <a:r>
              <a:rPr lang="hr-HR" sz="2800" dirty="0" smtClean="0">
                <a:latin typeface="Arial Narrow" pitchFamily="34" charset="0"/>
              </a:rPr>
              <a:t> u  realizaciji projekata</a:t>
            </a:r>
            <a:endParaRPr lang="hr-HR" sz="2800" dirty="0" smtClean="0">
              <a:latin typeface="Arial Narrow" pitchFamily="34" charset="0"/>
            </a:endParaRP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975716"/>
              </p:ext>
            </p:extLst>
          </p:nvPr>
        </p:nvGraphicFramePr>
        <p:xfrm>
          <a:off x="683568" y="1412776"/>
          <a:ext cx="7991599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8759058" imgH="4947676" progId="Visio.Drawing.11">
                  <p:embed/>
                </p:oleObj>
              </mc:Choice>
              <mc:Fallback>
                <p:oleObj name="Visio" r:id="rId3" imgW="8759058" imgH="494767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412776"/>
                        <a:ext cx="7991599" cy="4968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0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Arial Narrow" pitchFamily="34" charset="0"/>
              </a:rPr>
              <a:t>ODRŽIVI RAZVOJ PROJEKATA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6156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 Narrow" pitchFamily="34" charset="0"/>
            </a:endParaRP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01905"/>
              </p:ext>
            </p:extLst>
          </p:nvPr>
        </p:nvGraphicFramePr>
        <p:xfrm>
          <a:off x="323528" y="1842404"/>
          <a:ext cx="9202738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9307758" imgH="2839273" progId="Visio.Drawing.11">
                  <p:embed/>
                </p:oleObj>
              </mc:Choice>
              <mc:Fallback>
                <p:oleObj name="Visio" r:id="rId3" imgW="9307758" imgH="28392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42404"/>
                        <a:ext cx="9202738" cy="280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3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INSTRUMENTI ZAŠTITE OKOLIŠA</a:t>
            </a:r>
            <a:br>
              <a:rPr lang="hr-HR" dirty="0" smtClean="0"/>
            </a:br>
            <a:r>
              <a:rPr lang="hr-HR" dirty="0" smtClean="0"/>
              <a:t>ZA PROJEKTE GOSPODARSTVA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PLANOVI I PROGRAMI (država, županije, gradovi)</a:t>
            </a:r>
          </a:p>
          <a:p>
            <a:r>
              <a:rPr lang="hr-HR" dirty="0" smtClean="0"/>
              <a:t>PROSTORNI PLANOVI</a:t>
            </a:r>
          </a:p>
          <a:p>
            <a:r>
              <a:rPr lang="hr-HR" dirty="0" smtClean="0"/>
              <a:t>STRATEŠKA PROCJENA UTJECAJA NA OKOLIŠ</a:t>
            </a:r>
          </a:p>
          <a:p>
            <a:pPr lvl="1"/>
            <a:r>
              <a:rPr lang="hr-HR" dirty="0" smtClean="0"/>
              <a:t>Šire područje</a:t>
            </a:r>
          </a:p>
          <a:p>
            <a:pPr lvl="1"/>
            <a:r>
              <a:rPr lang="hr-HR" dirty="0" smtClean="0"/>
              <a:t>Fleksibilna</a:t>
            </a:r>
          </a:p>
          <a:p>
            <a:pPr lvl="1"/>
            <a:r>
              <a:rPr lang="hr-HR" dirty="0" smtClean="0"/>
              <a:t>Različite razine autoriteta</a:t>
            </a:r>
          </a:p>
          <a:p>
            <a:pPr lvl="1"/>
            <a:r>
              <a:rPr lang="hr-HR" dirty="0" smtClean="0"/>
              <a:t>Javna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56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217</Words>
  <Application>Microsoft Office PowerPoint</Application>
  <PresentationFormat>Prikaz na zaslonu (4:3)</PresentationFormat>
  <Paragraphs>91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Tema sustava Office</vt:lpstr>
      <vt:lpstr>Visio</vt:lpstr>
      <vt:lpstr>Microsoft Visio Drawing</vt:lpstr>
      <vt:lpstr>PROJEKTI GOSPODARSTVA I ZAŠTITA OKOLIŠA</vt:lpstr>
      <vt:lpstr>PowerPointova prezentacija</vt:lpstr>
      <vt:lpstr>PowerPointova prezentacija</vt:lpstr>
      <vt:lpstr>PowerPointova prezentacija</vt:lpstr>
      <vt:lpstr>GOSPODARSKI PROJEKT</vt:lpstr>
      <vt:lpstr>Realizacija projekata gospodarstva</vt:lpstr>
      <vt:lpstr>PowerPointova prezentacija</vt:lpstr>
      <vt:lpstr>ODRŽIVI RAZVOJ PROJEKATA</vt:lpstr>
      <vt:lpstr>INSTRUMENTI ZAŠTITE OKOLIŠA ZA PROJEKTE GOSPODARSTVA</vt:lpstr>
      <vt:lpstr>PROCJENA UTJECAJA NA OKOLIŠ</vt:lpstr>
      <vt:lpstr>PowerPointova prezentacija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 GOSPODARSTVA I ZAŠTITA OKOLIŠA</dc:title>
  <dc:creator>Aleksandra</dc:creator>
  <cp:lastModifiedBy>Aleksandra</cp:lastModifiedBy>
  <cp:revision>8</cp:revision>
  <dcterms:created xsi:type="dcterms:W3CDTF">2012-06-04T16:32:40Z</dcterms:created>
  <dcterms:modified xsi:type="dcterms:W3CDTF">2012-06-04T17:18:24Z</dcterms:modified>
</cp:coreProperties>
</file>