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8" r:id="rId3"/>
    <p:sldId id="259" r:id="rId4"/>
    <p:sldId id="260" r:id="rId5"/>
    <p:sldId id="265" r:id="rId6"/>
    <p:sldId id="257" r:id="rId7"/>
    <p:sldId id="261" r:id="rId8"/>
    <p:sldId id="262" r:id="rId9"/>
    <p:sldId id="263" r:id="rId10"/>
    <p:sldId id="264" r:id="rId11"/>
    <p:sldId id="266" r:id="rId12"/>
    <p:sldId id="267" r:id="rId13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298" autoAdjust="0"/>
    <p:restoredTop sz="94660"/>
  </p:normalViewPr>
  <p:slideViewPr>
    <p:cSldViewPr>
      <p:cViewPr varScale="1">
        <p:scale>
          <a:sx n="45" d="100"/>
          <a:sy n="45" d="100"/>
        </p:scale>
        <p:origin x="-882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Sheet1!$C$1</c:f>
              <c:strCache>
                <c:ptCount val="1"/>
                <c:pt idx="0">
                  <c:v>Broj radova</c:v>
                </c:pt>
              </c:strCache>
            </c:strRef>
          </c:tx>
          <c:spPr>
            <a:ln>
              <a:noFill/>
            </a:ln>
          </c:spPr>
          <c:marker>
            <c:spPr>
              <a:solidFill>
                <a:srgbClr val="FF0000"/>
              </a:solidFill>
            </c:spPr>
          </c:marker>
          <c:cat>
            <c:numRef>
              <c:f>Sheet1!$B$2:$B$63</c:f>
              <c:numCache>
                <c:formatCode>General</c:formatCode>
                <c:ptCount val="62"/>
                <c:pt idx="0">
                  <c:v>1950</c:v>
                </c:pt>
                <c:pt idx="1">
                  <c:v>1951</c:v>
                </c:pt>
                <c:pt idx="2">
                  <c:v>1952</c:v>
                </c:pt>
                <c:pt idx="3">
                  <c:v>1953</c:v>
                </c:pt>
                <c:pt idx="4">
                  <c:v>1954</c:v>
                </c:pt>
                <c:pt idx="5">
                  <c:v>1955</c:v>
                </c:pt>
                <c:pt idx="6">
                  <c:v>1956</c:v>
                </c:pt>
                <c:pt idx="7">
                  <c:v>1957</c:v>
                </c:pt>
                <c:pt idx="8">
                  <c:v>1958</c:v>
                </c:pt>
                <c:pt idx="9">
                  <c:v>1959</c:v>
                </c:pt>
                <c:pt idx="10">
                  <c:v>1960</c:v>
                </c:pt>
                <c:pt idx="11">
                  <c:v>1961</c:v>
                </c:pt>
                <c:pt idx="12">
                  <c:v>1962</c:v>
                </c:pt>
                <c:pt idx="13">
                  <c:v>1963</c:v>
                </c:pt>
                <c:pt idx="14">
                  <c:v>1964</c:v>
                </c:pt>
                <c:pt idx="15">
                  <c:v>1965</c:v>
                </c:pt>
                <c:pt idx="16">
                  <c:v>1966</c:v>
                </c:pt>
                <c:pt idx="17">
                  <c:v>1967</c:v>
                </c:pt>
                <c:pt idx="18">
                  <c:v>1968</c:v>
                </c:pt>
                <c:pt idx="19">
                  <c:v>1969</c:v>
                </c:pt>
                <c:pt idx="20">
                  <c:v>1970</c:v>
                </c:pt>
                <c:pt idx="21">
                  <c:v>1971</c:v>
                </c:pt>
                <c:pt idx="22">
                  <c:v>1972</c:v>
                </c:pt>
                <c:pt idx="23">
                  <c:v>1973</c:v>
                </c:pt>
                <c:pt idx="24">
                  <c:v>1974</c:v>
                </c:pt>
                <c:pt idx="25">
                  <c:v>1975</c:v>
                </c:pt>
                <c:pt idx="26">
                  <c:v>1976</c:v>
                </c:pt>
                <c:pt idx="27">
                  <c:v>1977</c:v>
                </c:pt>
                <c:pt idx="28">
                  <c:v>1978</c:v>
                </c:pt>
                <c:pt idx="29">
                  <c:v>1979</c:v>
                </c:pt>
                <c:pt idx="30">
                  <c:v>1980</c:v>
                </c:pt>
                <c:pt idx="31">
                  <c:v>1981</c:v>
                </c:pt>
                <c:pt idx="32">
                  <c:v>1982</c:v>
                </c:pt>
                <c:pt idx="33">
                  <c:v>1983</c:v>
                </c:pt>
                <c:pt idx="34">
                  <c:v>1984</c:v>
                </c:pt>
                <c:pt idx="35">
                  <c:v>1985</c:v>
                </c:pt>
                <c:pt idx="36">
                  <c:v>1986</c:v>
                </c:pt>
                <c:pt idx="37">
                  <c:v>1987</c:v>
                </c:pt>
                <c:pt idx="38">
                  <c:v>1988</c:v>
                </c:pt>
                <c:pt idx="39">
                  <c:v>1999</c:v>
                </c:pt>
                <c:pt idx="40">
                  <c:v>1990</c:v>
                </c:pt>
                <c:pt idx="41">
                  <c:v>1991</c:v>
                </c:pt>
                <c:pt idx="42">
                  <c:v>1992</c:v>
                </c:pt>
                <c:pt idx="43">
                  <c:v>1993</c:v>
                </c:pt>
                <c:pt idx="44">
                  <c:v>1994</c:v>
                </c:pt>
                <c:pt idx="45">
                  <c:v>1995</c:v>
                </c:pt>
                <c:pt idx="46">
                  <c:v>1996</c:v>
                </c:pt>
                <c:pt idx="47">
                  <c:v>1997</c:v>
                </c:pt>
                <c:pt idx="48">
                  <c:v>1998</c:v>
                </c:pt>
                <c:pt idx="49">
                  <c:v>1999</c:v>
                </c:pt>
                <c:pt idx="50">
                  <c:v>2000</c:v>
                </c:pt>
                <c:pt idx="51">
                  <c:v>2001</c:v>
                </c:pt>
                <c:pt idx="52">
                  <c:v>2002</c:v>
                </c:pt>
                <c:pt idx="53">
                  <c:v>2003</c:v>
                </c:pt>
                <c:pt idx="54">
                  <c:v>2004</c:v>
                </c:pt>
                <c:pt idx="55">
                  <c:v>2005</c:v>
                </c:pt>
                <c:pt idx="56">
                  <c:v>2006</c:v>
                </c:pt>
                <c:pt idx="57">
                  <c:v>2007</c:v>
                </c:pt>
                <c:pt idx="58">
                  <c:v>2008</c:v>
                </c:pt>
                <c:pt idx="59">
                  <c:v>2009</c:v>
                </c:pt>
                <c:pt idx="60">
                  <c:v>2010</c:v>
                </c:pt>
                <c:pt idx="61">
                  <c:v>2011</c:v>
                </c:pt>
              </c:numCache>
            </c:numRef>
          </c:cat>
          <c:val>
            <c:numRef>
              <c:f>Sheet1!$C$2:$C$63</c:f>
              <c:numCache>
                <c:formatCode>General</c:formatCode>
                <c:ptCount val="62"/>
                <c:pt idx="0">
                  <c:v>57</c:v>
                </c:pt>
                <c:pt idx="5">
                  <c:v>83</c:v>
                </c:pt>
                <c:pt idx="10">
                  <c:v>115</c:v>
                </c:pt>
                <c:pt idx="15">
                  <c:v>263</c:v>
                </c:pt>
                <c:pt idx="20">
                  <c:v>1057</c:v>
                </c:pt>
                <c:pt idx="25">
                  <c:v>1951</c:v>
                </c:pt>
                <c:pt idx="30">
                  <c:v>2980</c:v>
                </c:pt>
                <c:pt idx="35">
                  <c:v>3558</c:v>
                </c:pt>
                <c:pt idx="40">
                  <c:v>4836</c:v>
                </c:pt>
                <c:pt idx="45">
                  <c:v>9018</c:v>
                </c:pt>
                <c:pt idx="50">
                  <c:v>7886</c:v>
                </c:pt>
                <c:pt idx="51">
                  <c:v>7552</c:v>
                </c:pt>
                <c:pt idx="52">
                  <c:v>8188</c:v>
                </c:pt>
                <c:pt idx="53">
                  <c:v>9149</c:v>
                </c:pt>
                <c:pt idx="54">
                  <c:v>9895</c:v>
                </c:pt>
                <c:pt idx="55">
                  <c:v>11034</c:v>
                </c:pt>
                <c:pt idx="56">
                  <c:v>12598</c:v>
                </c:pt>
                <c:pt idx="57">
                  <c:v>13632</c:v>
                </c:pt>
                <c:pt idx="58">
                  <c:v>14822</c:v>
                </c:pt>
                <c:pt idx="59">
                  <c:v>16089</c:v>
                </c:pt>
                <c:pt idx="60">
                  <c:v>16364</c:v>
                </c:pt>
                <c:pt idx="61">
                  <c:v>23628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38385280"/>
        <c:axId val="138678656"/>
      </c:lineChart>
      <c:catAx>
        <c:axId val="1383852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 baseline="0">
                <a:latin typeface="Arial Narrow" pitchFamily="34" charset="0"/>
              </a:defRPr>
            </a:pPr>
            <a:endParaRPr lang="sr-Latn-RS"/>
          </a:p>
        </c:txPr>
        <c:crossAx val="138678656"/>
        <c:crosses val="autoZero"/>
        <c:auto val="1"/>
        <c:lblAlgn val="ctr"/>
        <c:lblOffset val="100"/>
        <c:tickLblSkip val="5"/>
        <c:noMultiLvlLbl val="0"/>
      </c:catAx>
      <c:valAx>
        <c:axId val="13867865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in"/>
        <c:tickLblPos val="nextTo"/>
        <c:txPr>
          <a:bodyPr/>
          <a:lstStyle/>
          <a:p>
            <a:pPr>
              <a:defRPr sz="1200" baseline="0">
                <a:latin typeface="Arial Narrow" pitchFamily="34" charset="0"/>
              </a:defRPr>
            </a:pPr>
            <a:endParaRPr lang="sr-Latn-RS"/>
          </a:p>
        </c:txPr>
        <c:crossAx val="13838528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1DC283-BD2F-4A61-87FA-DC7D946E80F6}" type="datetimeFigureOut">
              <a:rPr lang="hr-HR" smtClean="0"/>
              <a:t>4.6.2012.</a:t>
            </a:fld>
            <a:endParaRPr lang="hr-HR"/>
          </a:p>
        </p:txBody>
      </p:sp>
      <p:sp>
        <p:nvSpPr>
          <p:cNvPr id="4" name="Rezervirano mjesto slike slajd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Rezervirano mjesto bilježaka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C07FF2-2764-4319-A09A-5F1FE7A44DE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134887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FC4EA90-A296-4C77-87AB-1191721252DA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Uredite stil podnaslova matrice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42581-A413-4F00-BA07-E92732F2F092}" type="datetimeFigureOut">
              <a:rPr lang="hr-HR" smtClean="0"/>
              <a:t>4.6.2012.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550E4-D6ED-4FA0-910F-E7E8063C05E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794636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42581-A413-4F00-BA07-E92732F2F092}" type="datetimeFigureOut">
              <a:rPr lang="hr-HR" smtClean="0"/>
              <a:t>4.6.2012.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550E4-D6ED-4FA0-910F-E7E8063C05E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027119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42581-A413-4F00-BA07-E92732F2F092}" type="datetimeFigureOut">
              <a:rPr lang="hr-HR" smtClean="0"/>
              <a:t>4.6.2012.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550E4-D6ED-4FA0-910F-E7E8063C05E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860804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42581-A413-4F00-BA07-E92732F2F092}" type="datetimeFigureOut">
              <a:rPr lang="hr-HR" smtClean="0"/>
              <a:t>4.6.2012.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550E4-D6ED-4FA0-910F-E7E8063C05E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275601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42581-A413-4F00-BA07-E92732F2F092}" type="datetimeFigureOut">
              <a:rPr lang="hr-HR" smtClean="0"/>
              <a:t>4.6.2012.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550E4-D6ED-4FA0-910F-E7E8063C05E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922618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42581-A413-4F00-BA07-E92732F2F092}" type="datetimeFigureOut">
              <a:rPr lang="hr-HR" smtClean="0"/>
              <a:t>4.6.2012.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550E4-D6ED-4FA0-910F-E7E8063C05E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157979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42581-A413-4F00-BA07-E92732F2F092}" type="datetimeFigureOut">
              <a:rPr lang="hr-HR" smtClean="0"/>
              <a:t>4.6.2012.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550E4-D6ED-4FA0-910F-E7E8063C05E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212251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42581-A413-4F00-BA07-E92732F2F092}" type="datetimeFigureOut">
              <a:rPr lang="hr-HR" smtClean="0"/>
              <a:t>4.6.2012.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550E4-D6ED-4FA0-910F-E7E8063C05E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645918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42581-A413-4F00-BA07-E92732F2F092}" type="datetimeFigureOut">
              <a:rPr lang="hr-HR" smtClean="0"/>
              <a:t>4.6.2012.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550E4-D6ED-4FA0-910F-E7E8063C05E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225117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42581-A413-4F00-BA07-E92732F2F092}" type="datetimeFigureOut">
              <a:rPr lang="hr-HR" smtClean="0"/>
              <a:t>4.6.2012.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550E4-D6ED-4FA0-910F-E7E8063C05E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187986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42581-A413-4F00-BA07-E92732F2F092}" type="datetimeFigureOut">
              <a:rPr lang="hr-HR" smtClean="0"/>
              <a:t>4.6.2012.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550E4-D6ED-4FA0-910F-E7E8063C05E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74166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042581-A413-4F00-BA07-E92732F2F092}" type="datetimeFigureOut">
              <a:rPr lang="hr-HR" smtClean="0"/>
              <a:t>4.6.2012.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3550E4-D6ED-4FA0-910F-E7E8063C05E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328014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5.e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PROJEKTI GOSPODARSTVA I ZAŠTITA OKOLIŠA</a:t>
            </a:r>
            <a:endParaRPr lang="hr-HR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4293096"/>
            <a:ext cx="6400800" cy="2376264"/>
          </a:xfrm>
        </p:spPr>
        <p:txBody>
          <a:bodyPr>
            <a:normAutofit fontScale="55000" lnSpcReduction="20000"/>
          </a:bodyPr>
          <a:lstStyle/>
          <a:p>
            <a:r>
              <a:rPr lang="hr-HR" sz="4200" dirty="0" smtClean="0"/>
              <a:t>Doc.dr.sc. Aleksandra Anić </a:t>
            </a:r>
            <a:r>
              <a:rPr lang="hr-HR" sz="4200" dirty="0" err="1" smtClean="0"/>
              <a:t>Vučinić</a:t>
            </a:r>
            <a:endParaRPr lang="hr-HR" sz="4200" dirty="0" smtClean="0"/>
          </a:p>
          <a:p>
            <a:r>
              <a:rPr lang="hr-HR" sz="4200" dirty="0" smtClean="0"/>
              <a:t>Geotehnički fakultet Sveučilišta u Zagrebu</a:t>
            </a:r>
          </a:p>
          <a:p>
            <a:r>
              <a:rPr lang="hr-HR" sz="4200" dirty="0" smtClean="0"/>
              <a:t>Zavod za inženjerstvo okoliša</a:t>
            </a:r>
          </a:p>
          <a:p>
            <a:r>
              <a:rPr lang="hr-HR" sz="4200" dirty="0" err="1" smtClean="0"/>
              <a:t>aav</a:t>
            </a:r>
            <a:r>
              <a:rPr lang="hr-HR" sz="4200" dirty="0" smtClean="0"/>
              <a:t>@</a:t>
            </a:r>
            <a:r>
              <a:rPr lang="hr-HR" sz="4200" dirty="0" err="1" smtClean="0"/>
              <a:t>gfv.hr</a:t>
            </a:r>
            <a:endParaRPr lang="hr-HR" sz="4200" dirty="0" smtClean="0"/>
          </a:p>
          <a:p>
            <a:endParaRPr lang="hr-HR" dirty="0" smtClean="0"/>
          </a:p>
          <a:p>
            <a:endParaRPr lang="hr-HR" dirty="0"/>
          </a:p>
          <a:p>
            <a:r>
              <a:rPr lang="hr-HR" dirty="0" smtClean="0"/>
              <a:t>Pula, 5.6.2012.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829334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3060700" y="1636214"/>
            <a:ext cx="2663825" cy="14398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hr-HR" dirty="0">
                <a:latin typeface="Arial Narrow" pitchFamily="34" charset="0"/>
              </a:rPr>
              <a:t>STUDIJA UTJECAJA </a:t>
            </a:r>
          </a:p>
          <a:p>
            <a:pPr algn="ctr"/>
            <a:r>
              <a:rPr lang="hr-HR" dirty="0">
                <a:latin typeface="Arial Narrow" pitchFamily="34" charset="0"/>
              </a:rPr>
              <a:t>NA OKOLIŠ</a:t>
            </a:r>
          </a:p>
        </p:txBody>
      </p:sp>
      <p:sp>
        <p:nvSpPr>
          <p:cNvPr id="34819" name="Rectangle 3"/>
          <p:cNvSpPr>
            <a:spLocks noChangeArrowheads="1"/>
          </p:cNvSpPr>
          <p:nvPr/>
        </p:nvSpPr>
        <p:spPr bwMode="auto">
          <a:xfrm>
            <a:off x="541337" y="1996577"/>
            <a:ext cx="2160588" cy="9366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hr-HR" sz="1800" dirty="0">
                <a:latin typeface="Arial Narrow" pitchFamily="34" charset="0"/>
              </a:rPr>
              <a:t>Idejno rješenje/projekt</a:t>
            </a:r>
          </a:p>
          <a:p>
            <a:pPr algn="ctr"/>
            <a:r>
              <a:rPr lang="hr-HR" sz="1800" dirty="0">
                <a:latin typeface="Arial Narrow" pitchFamily="34" charset="0"/>
              </a:rPr>
              <a:t>Istražni radovi</a:t>
            </a:r>
          </a:p>
          <a:p>
            <a:pPr algn="ctr"/>
            <a:r>
              <a:rPr lang="hr-HR" sz="1800" dirty="0">
                <a:latin typeface="Arial Narrow" pitchFamily="34" charset="0"/>
              </a:rPr>
              <a:t>Ostali podaci</a:t>
            </a:r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6086475" y="1420314"/>
            <a:ext cx="2881312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hr-HR" sz="1800" dirty="0">
                <a:latin typeface="Arial Narrow" pitchFamily="34" charset="0"/>
              </a:rPr>
              <a:t>Prostorno planska dokumentacija</a:t>
            </a:r>
          </a:p>
        </p:txBody>
      </p:sp>
      <p:sp>
        <p:nvSpPr>
          <p:cNvPr id="34821" name="Rectangle 5"/>
          <p:cNvSpPr>
            <a:spLocks noChangeArrowheads="1"/>
          </p:cNvSpPr>
          <p:nvPr/>
        </p:nvSpPr>
        <p:spPr bwMode="auto">
          <a:xfrm>
            <a:off x="6069779" y="1995783"/>
            <a:ext cx="2881312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hr-HR" sz="1800" dirty="0">
                <a:latin typeface="Arial Narrow" pitchFamily="34" charset="0"/>
              </a:rPr>
              <a:t>Uredba o procjeni utjecaja …</a:t>
            </a:r>
          </a:p>
        </p:txBody>
      </p:sp>
      <p:sp>
        <p:nvSpPr>
          <p:cNvPr id="34822" name="Rectangle 6"/>
          <p:cNvSpPr>
            <a:spLocks noChangeArrowheads="1"/>
          </p:cNvSpPr>
          <p:nvPr/>
        </p:nvSpPr>
        <p:spPr bwMode="auto">
          <a:xfrm>
            <a:off x="6086475" y="2499814"/>
            <a:ext cx="2881312" cy="7921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hr-HR" sz="1800" dirty="0">
                <a:latin typeface="Arial Narrow" pitchFamily="34" charset="0"/>
              </a:rPr>
              <a:t>Pravilnik o ocjeni prihvatljivosti </a:t>
            </a:r>
          </a:p>
          <a:p>
            <a:pPr algn="ctr"/>
            <a:r>
              <a:rPr lang="hr-HR" sz="1800" dirty="0">
                <a:latin typeface="Arial Narrow" pitchFamily="34" charset="0"/>
              </a:rPr>
              <a:t>plana, programa i </a:t>
            </a:r>
          </a:p>
          <a:p>
            <a:pPr algn="ctr"/>
            <a:r>
              <a:rPr lang="hr-HR" sz="1800" dirty="0">
                <a:latin typeface="Arial Narrow" pitchFamily="34" charset="0"/>
              </a:rPr>
              <a:t>zahvata za ekološku mrežu</a:t>
            </a:r>
          </a:p>
        </p:txBody>
      </p:sp>
      <p:sp>
        <p:nvSpPr>
          <p:cNvPr id="34823" name="Line 7"/>
          <p:cNvSpPr>
            <a:spLocks noChangeShapeType="1"/>
          </p:cNvSpPr>
          <p:nvPr/>
        </p:nvSpPr>
        <p:spPr bwMode="auto">
          <a:xfrm>
            <a:off x="2701925" y="2499814"/>
            <a:ext cx="3587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34824" name="Line 8"/>
          <p:cNvSpPr>
            <a:spLocks noChangeShapeType="1"/>
          </p:cNvSpPr>
          <p:nvPr/>
        </p:nvSpPr>
        <p:spPr bwMode="auto">
          <a:xfrm flipH="1">
            <a:off x="5726112" y="1636214"/>
            <a:ext cx="287338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34825" name="Line 9"/>
          <p:cNvSpPr>
            <a:spLocks noChangeShapeType="1"/>
          </p:cNvSpPr>
          <p:nvPr/>
        </p:nvSpPr>
        <p:spPr bwMode="auto">
          <a:xfrm flipH="1">
            <a:off x="5726112" y="2139452"/>
            <a:ext cx="360363" cy="144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34826" name="Line 10"/>
          <p:cNvSpPr>
            <a:spLocks noChangeShapeType="1"/>
          </p:cNvSpPr>
          <p:nvPr/>
        </p:nvSpPr>
        <p:spPr bwMode="auto">
          <a:xfrm flipH="1" flipV="1">
            <a:off x="5726112" y="2572839"/>
            <a:ext cx="360363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34827" name="Rectangle 11"/>
          <p:cNvSpPr>
            <a:spLocks noChangeArrowheads="1"/>
          </p:cNvSpPr>
          <p:nvPr/>
        </p:nvSpPr>
        <p:spPr bwMode="auto">
          <a:xfrm>
            <a:off x="2989262" y="3436439"/>
            <a:ext cx="2663825" cy="14398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hr-HR" dirty="0">
                <a:latin typeface="Arial Narrow" pitchFamily="34" charset="0"/>
              </a:rPr>
              <a:t>PROCJENA </a:t>
            </a:r>
          </a:p>
          <a:p>
            <a:pPr algn="ctr"/>
            <a:r>
              <a:rPr lang="hr-HR" dirty="0">
                <a:latin typeface="Arial Narrow" pitchFamily="34" charset="0"/>
              </a:rPr>
              <a:t>UTJECAJA </a:t>
            </a:r>
          </a:p>
          <a:p>
            <a:pPr algn="ctr"/>
            <a:r>
              <a:rPr lang="hr-HR" dirty="0">
                <a:latin typeface="Arial Narrow" pitchFamily="34" charset="0"/>
              </a:rPr>
              <a:t>NA OKOLIŠ</a:t>
            </a:r>
          </a:p>
        </p:txBody>
      </p:sp>
      <p:sp>
        <p:nvSpPr>
          <p:cNvPr id="34828" name="Rectangle 12"/>
          <p:cNvSpPr>
            <a:spLocks noChangeArrowheads="1"/>
          </p:cNvSpPr>
          <p:nvPr/>
        </p:nvSpPr>
        <p:spPr bwMode="auto">
          <a:xfrm>
            <a:off x="2989262" y="5236664"/>
            <a:ext cx="2663825" cy="14398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hr-HR" dirty="0">
                <a:latin typeface="Arial Narrow" pitchFamily="34" charset="0"/>
              </a:rPr>
              <a:t>RJEŠENJE O </a:t>
            </a:r>
          </a:p>
          <a:p>
            <a:pPr algn="ctr"/>
            <a:r>
              <a:rPr lang="hr-HR" dirty="0">
                <a:latin typeface="Arial Narrow" pitchFamily="34" charset="0"/>
              </a:rPr>
              <a:t>PRIHVATLJIVOSTI </a:t>
            </a:r>
          </a:p>
          <a:p>
            <a:pPr algn="ctr"/>
            <a:r>
              <a:rPr lang="hr-HR" dirty="0">
                <a:latin typeface="Arial Narrow" pitchFamily="34" charset="0"/>
              </a:rPr>
              <a:t>ZAHVATA NA OKOLIŠ</a:t>
            </a:r>
          </a:p>
        </p:txBody>
      </p:sp>
      <p:sp>
        <p:nvSpPr>
          <p:cNvPr id="34829" name="Line 13"/>
          <p:cNvSpPr>
            <a:spLocks noChangeShapeType="1"/>
          </p:cNvSpPr>
          <p:nvPr/>
        </p:nvSpPr>
        <p:spPr bwMode="auto">
          <a:xfrm>
            <a:off x="4286250" y="3076077"/>
            <a:ext cx="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34830" name="Line 14"/>
          <p:cNvSpPr>
            <a:spLocks noChangeShapeType="1"/>
          </p:cNvSpPr>
          <p:nvPr/>
        </p:nvSpPr>
        <p:spPr bwMode="auto">
          <a:xfrm>
            <a:off x="4286250" y="4876302"/>
            <a:ext cx="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34831" name="Rectangle 15"/>
          <p:cNvSpPr>
            <a:spLocks noChangeArrowheads="1"/>
          </p:cNvSpPr>
          <p:nvPr/>
        </p:nvSpPr>
        <p:spPr bwMode="auto">
          <a:xfrm>
            <a:off x="6229350" y="5381127"/>
            <a:ext cx="2592387" cy="11525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hr-HR" sz="2000" dirty="0">
                <a:latin typeface="Arial Narrow" pitchFamily="34" charset="0"/>
              </a:rPr>
              <a:t>SASTAVNI DIO </a:t>
            </a:r>
          </a:p>
          <a:p>
            <a:pPr algn="ctr"/>
            <a:r>
              <a:rPr lang="hr-HR" sz="2000" dirty="0">
                <a:latin typeface="Arial Narrow" pitchFamily="34" charset="0"/>
              </a:rPr>
              <a:t>LOKACIJSKE </a:t>
            </a:r>
          </a:p>
          <a:p>
            <a:pPr algn="ctr"/>
            <a:r>
              <a:rPr lang="hr-HR" sz="2000" dirty="0">
                <a:latin typeface="Arial Narrow" pitchFamily="34" charset="0"/>
              </a:rPr>
              <a:t>DOZVOLE</a:t>
            </a:r>
          </a:p>
        </p:txBody>
      </p:sp>
      <p:sp>
        <p:nvSpPr>
          <p:cNvPr id="34832" name="Line 16"/>
          <p:cNvSpPr>
            <a:spLocks noChangeShapeType="1"/>
          </p:cNvSpPr>
          <p:nvPr/>
        </p:nvSpPr>
        <p:spPr bwMode="auto">
          <a:xfrm>
            <a:off x="5653087" y="5955802"/>
            <a:ext cx="5762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17" name="Naslov 1"/>
          <p:cNvSpPr>
            <a:spLocks noGrp="1"/>
          </p:cNvSpPr>
          <p:nvPr>
            <p:ph type="title"/>
          </p:nvPr>
        </p:nvSpPr>
        <p:spPr>
          <a:xfrm>
            <a:off x="476065" y="34944"/>
            <a:ext cx="8229600" cy="1143000"/>
          </a:xfrm>
        </p:spPr>
        <p:txBody>
          <a:bodyPr>
            <a:normAutofit/>
          </a:bodyPr>
          <a:lstStyle/>
          <a:p>
            <a:r>
              <a:rPr lang="hr-HR" dirty="0" smtClean="0"/>
              <a:t>PROCJENA UTJECAJA NA OKOLIŠ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5417369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348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79646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348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348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" dur="2000" fill="hold"/>
                                        <p:tgtEl>
                                          <p:spTgt spid="348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3" dur="2000" fill="hold"/>
                                        <p:tgtEl>
                                          <p:spTgt spid="348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348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" dur="2000" fill="hold"/>
                                        <p:tgtEl>
                                          <p:spTgt spid="348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9" dur="2000" fill="hold"/>
                                        <p:tgtEl>
                                          <p:spTgt spid="348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" dur="2000" fill="hold"/>
                                        <p:tgtEl>
                                          <p:spTgt spid="348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4" dur="2000" fill="hold"/>
                                        <p:tgtEl>
                                          <p:spTgt spid="348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5" dur="2000" fill="hold"/>
                                        <p:tgtEl>
                                          <p:spTgt spid="348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" dur="2000" fill="hold"/>
                                        <p:tgtEl>
                                          <p:spTgt spid="348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0" dur="20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1" dur="20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" dur="20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6" dur="2000" fill="hold"/>
                                        <p:tgtEl>
                                          <p:spTgt spid="348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7" dur="2000" fill="hold"/>
                                        <p:tgtEl>
                                          <p:spTgt spid="348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" dur="2000" fill="hold"/>
                                        <p:tgtEl>
                                          <p:spTgt spid="3482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2" dur="2000" fill="hold"/>
                                        <p:tgtEl>
                                          <p:spTgt spid="348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3" dur="2000" fill="hold"/>
                                        <p:tgtEl>
                                          <p:spTgt spid="348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" dur="2000" fill="hold"/>
                                        <p:tgtEl>
                                          <p:spTgt spid="3482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8" dur="2000" fill="hold"/>
                                        <p:tgtEl>
                                          <p:spTgt spid="348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9" dur="2000" fill="hold"/>
                                        <p:tgtEl>
                                          <p:spTgt spid="348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0" dur="2000" fill="hold"/>
                                        <p:tgtEl>
                                          <p:spTgt spid="3483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9" name="AutoShape 7"/>
          <p:cNvSpPr>
            <a:spLocks/>
          </p:cNvSpPr>
          <p:nvPr/>
        </p:nvSpPr>
        <p:spPr bwMode="auto">
          <a:xfrm>
            <a:off x="468313" y="260350"/>
            <a:ext cx="2606675" cy="360363"/>
          </a:xfrm>
          <a:prstGeom prst="borderCallout2">
            <a:avLst>
              <a:gd name="adj1" fmla="val 31718"/>
              <a:gd name="adj2" fmla="val -2921"/>
              <a:gd name="adj3" fmla="val 31718"/>
              <a:gd name="adj4" fmla="val -8769"/>
              <a:gd name="adj5" fmla="val 767843"/>
              <a:gd name="adj6" fmla="val -1473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hr-HR" sz="1800">
                <a:latin typeface="Arial Narrow" pitchFamily="34" charset="0"/>
              </a:rPr>
              <a:t>Pokretanje postupka</a:t>
            </a:r>
          </a:p>
        </p:txBody>
      </p:sp>
      <p:sp>
        <p:nvSpPr>
          <p:cNvPr id="74761" name="AutoShape 9"/>
          <p:cNvSpPr>
            <a:spLocks/>
          </p:cNvSpPr>
          <p:nvPr/>
        </p:nvSpPr>
        <p:spPr bwMode="auto">
          <a:xfrm>
            <a:off x="1042988" y="836613"/>
            <a:ext cx="2160587" cy="647700"/>
          </a:xfrm>
          <a:prstGeom prst="borderCallout2">
            <a:avLst>
              <a:gd name="adj1" fmla="val 17648"/>
              <a:gd name="adj2" fmla="val -3528"/>
              <a:gd name="adj3" fmla="val 17648"/>
              <a:gd name="adj4" fmla="val -8449"/>
              <a:gd name="adj5" fmla="val 335782"/>
              <a:gd name="adj6" fmla="val -13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hr-HR" sz="1800">
                <a:latin typeface="Arial Narrow" pitchFamily="34" charset="0"/>
              </a:rPr>
              <a:t>Osnivanje stručnog povjerenstva</a:t>
            </a:r>
          </a:p>
        </p:txBody>
      </p:sp>
      <p:sp>
        <p:nvSpPr>
          <p:cNvPr id="74762" name="AutoShape 10"/>
          <p:cNvSpPr>
            <a:spLocks/>
          </p:cNvSpPr>
          <p:nvPr/>
        </p:nvSpPr>
        <p:spPr bwMode="auto">
          <a:xfrm>
            <a:off x="1908175" y="1700213"/>
            <a:ext cx="1143000" cy="360362"/>
          </a:xfrm>
          <a:prstGeom prst="borderCallout2">
            <a:avLst>
              <a:gd name="adj1" fmla="val 31718"/>
              <a:gd name="adj2" fmla="val -6667"/>
              <a:gd name="adj3" fmla="val 31718"/>
              <a:gd name="adj4" fmla="val -20278"/>
              <a:gd name="adj5" fmla="val 367843"/>
              <a:gd name="adj6" fmla="val -3444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hr-HR" sz="1800">
                <a:latin typeface="Arial Narrow" pitchFamily="34" charset="0"/>
              </a:rPr>
              <a:t>1. sjednica</a:t>
            </a:r>
          </a:p>
        </p:txBody>
      </p:sp>
      <p:graphicFrame>
        <p:nvGraphicFramePr>
          <p:cNvPr id="74764" name="Object 12"/>
          <p:cNvGraphicFramePr>
            <a:graphicFrameLocks noChangeAspect="1"/>
          </p:cNvGraphicFramePr>
          <p:nvPr>
            <p:ph idx="1"/>
          </p:nvPr>
        </p:nvGraphicFramePr>
        <p:xfrm>
          <a:off x="0" y="2997200"/>
          <a:ext cx="9144000" cy="1004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Visio" r:id="rId3" imgW="8857569" imgH="973734" progId="Visio.Drawing.11">
                  <p:embed/>
                </p:oleObj>
              </mc:Choice>
              <mc:Fallback>
                <p:oleObj name="Visio" r:id="rId3" imgW="8857569" imgH="973734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2997200"/>
                        <a:ext cx="9144000" cy="10048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4763" name="Rectangle 11"/>
          <p:cNvSpPr>
            <a:spLocks noChangeArrowheads="1"/>
          </p:cNvSpPr>
          <p:nvPr/>
        </p:nvSpPr>
        <p:spPr bwMode="auto">
          <a:xfrm>
            <a:off x="1547813" y="3068638"/>
            <a:ext cx="1511300" cy="1444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r-HR"/>
          </a:p>
        </p:txBody>
      </p:sp>
      <p:sp>
        <p:nvSpPr>
          <p:cNvPr id="74765" name="AutoShape 13"/>
          <p:cNvSpPr>
            <a:spLocks/>
          </p:cNvSpPr>
          <p:nvPr/>
        </p:nvSpPr>
        <p:spPr bwMode="auto">
          <a:xfrm>
            <a:off x="3346450" y="188913"/>
            <a:ext cx="1143000" cy="936625"/>
          </a:xfrm>
          <a:prstGeom prst="borderCallout2">
            <a:avLst>
              <a:gd name="adj1" fmla="val 12204"/>
              <a:gd name="adj2" fmla="val -6667"/>
              <a:gd name="adj3" fmla="val 12204"/>
              <a:gd name="adj4" fmla="val -16111"/>
              <a:gd name="adj5" fmla="val 302713"/>
              <a:gd name="adj6" fmla="val -258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hr-HR" sz="1800">
                <a:latin typeface="Arial Narrow" pitchFamily="34" charset="0"/>
              </a:rPr>
              <a:t>2. Sjednica</a:t>
            </a:r>
          </a:p>
          <a:p>
            <a:pPr algn="ctr"/>
            <a:r>
              <a:rPr lang="hr-HR" sz="1800">
                <a:latin typeface="Arial Narrow" pitchFamily="34" charset="0"/>
              </a:rPr>
              <a:t>Odluka o JU i JR</a:t>
            </a:r>
          </a:p>
        </p:txBody>
      </p:sp>
      <p:sp>
        <p:nvSpPr>
          <p:cNvPr id="74766" name="Rectangle 14"/>
          <p:cNvSpPr>
            <a:spLocks noChangeArrowheads="1"/>
          </p:cNvSpPr>
          <p:nvPr/>
        </p:nvSpPr>
        <p:spPr bwMode="auto">
          <a:xfrm>
            <a:off x="4067175" y="3068638"/>
            <a:ext cx="1511300" cy="1444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r-HR"/>
          </a:p>
        </p:txBody>
      </p:sp>
      <p:sp>
        <p:nvSpPr>
          <p:cNvPr id="74767" name="AutoShape 15"/>
          <p:cNvSpPr>
            <a:spLocks/>
          </p:cNvSpPr>
          <p:nvPr/>
        </p:nvSpPr>
        <p:spPr bwMode="auto">
          <a:xfrm>
            <a:off x="3348038" y="1557338"/>
            <a:ext cx="1143000" cy="360362"/>
          </a:xfrm>
          <a:prstGeom prst="borderCallout2">
            <a:avLst>
              <a:gd name="adj1" fmla="val 31718"/>
              <a:gd name="adj2" fmla="val 106667"/>
              <a:gd name="adj3" fmla="val 31718"/>
              <a:gd name="adj4" fmla="val 109444"/>
              <a:gd name="adj5" fmla="val 403083"/>
              <a:gd name="adj6" fmla="val 112361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hr-HR" sz="1800">
                <a:latin typeface="Arial Narrow" pitchFamily="34" charset="0"/>
              </a:rPr>
              <a:t>JR</a:t>
            </a:r>
          </a:p>
        </p:txBody>
      </p:sp>
      <p:sp>
        <p:nvSpPr>
          <p:cNvPr id="74768" name="Rectangle 16"/>
          <p:cNvSpPr>
            <a:spLocks noChangeArrowheads="1"/>
          </p:cNvSpPr>
          <p:nvPr/>
        </p:nvSpPr>
        <p:spPr bwMode="auto">
          <a:xfrm>
            <a:off x="6084888" y="3068638"/>
            <a:ext cx="1008062" cy="1444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r-HR"/>
          </a:p>
        </p:txBody>
      </p:sp>
      <p:sp>
        <p:nvSpPr>
          <p:cNvPr id="74769" name="AutoShape 17"/>
          <p:cNvSpPr>
            <a:spLocks/>
          </p:cNvSpPr>
          <p:nvPr/>
        </p:nvSpPr>
        <p:spPr bwMode="auto">
          <a:xfrm>
            <a:off x="4699000" y="1341438"/>
            <a:ext cx="1408113" cy="574675"/>
          </a:xfrm>
          <a:prstGeom prst="borderCallout2">
            <a:avLst>
              <a:gd name="adj1" fmla="val 19889"/>
              <a:gd name="adj2" fmla="val 105412"/>
              <a:gd name="adj3" fmla="val 19889"/>
              <a:gd name="adj4" fmla="val 118713"/>
              <a:gd name="adj5" fmla="val 290056"/>
              <a:gd name="adj6" fmla="val 13224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hr-HR" sz="1800">
                <a:latin typeface="Arial Narrow" pitchFamily="34" charset="0"/>
              </a:rPr>
              <a:t>Odgovori na primjedbe</a:t>
            </a:r>
          </a:p>
        </p:txBody>
      </p:sp>
      <p:sp>
        <p:nvSpPr>
          <p:cNvPr id="74770" name="AutoShape 18"/>
          <p:cNvSpPr>
            <a:spLocks/>
          </p:cNvSpPr>
          <p:nvPr/>
        </p:nvSpPr>
        <p:spPr bwMode="auto">
          <a:xfrm>
            <a:off x="2411413" y="2133600"/>
            <a:ext cx="1408112" cy="574675"/>
          </a:xfrm>
          <a:prstGeom prst="borderCallout2">
            <a:avLst>
              <a:gd name="adj1" fmla="val 19889"/>
              <a:gd name="adj2" fmla="val -5412"/>
              <a:gd name="adj3" fmla="val 19889"/>
              <a:gd name="adj4" fmla="val -13079"/>
              <a:gd name="adj5" fmla="val 154421"/>
              <a:gd name="adj6" fmla="val -2085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hr-HR" sz="1800">
                <a:latin typeface="Arial Narrow" pitchFamily="34" charset="0"/>
              </a:rPr>
              <a:t>Odgovori na primjedbe</a:t>
            </a:r>
          </a:p>
        </p:txBody>
      </p:sp>
      <p:sp>
        <p:nvSpPr>
          <p:cNvPr id="74771" name="AutoShape 19"/>
          <p:cNvSpPr>
            <a:spLocks/>
          </p:cNvSpPr>
          <p:nvPr/>
        </p:nvSpPr>
        <p:spPr bwMode="auto">
          <a:xfrm>
            <a:off x="6156325" y="476250"/>
            <a:ext cx="1408113" cy="431800"/>
          </a:xfrm>
          <a:prstGeom prst="borderCallout2">
            <a:avLst>
              <a:gd name="adj1" fmla="val 26472"/>
              <a:gd name="adj2" fmla="val 105412"/>
              <a:gd name="adj3" fmla="val 26472"/>
              <a:gd name="adj4" fmla="val 110824"/>
              <a:gd name="adj5" fmla="val 579046"/>
              <a:gd name="adj6" fmla="val 11634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hr-HR" sz="1800">
                <a:latin typeface="Arial Narrow" pitchFamily="34" charset="0"/>
              </a:rPr>
              <a:t>3. Sjednica </a:t>
            </a:r>
          </a:p>
        </p:txBody>
      </p:sp>
      <p:sp>
        <p:nvSpPr>
          <p:cNvPr id="74772" name="AutoShape 20"/>
          <p:cNvSpPr>
            <a:spLocks/>
          </p:cNvSpPr>
          <p:nvPr/>
        </p:nvSpPr>
        <p:spPr bwMode="auto">
          <a:xfrm>
            <a:off x="7164388" y="1052513"/>
            <a:ext cx="1408112" cy="574675"/>
          </a:xfrm>
          <a:prstGeom prst="borderCallout2">
            <a:avLst>
              <a:gd name="adj1" fmla="val 19889"/>
              <a:gd name="adj2" fmla="val 105412"/>
              <a:gd name="adj3" fmla="val 19889"/>
              <a:gd name="adj4" fmla="val 109472"/>
              <a:gd name="adj5" fmla="val 334806"/>
              <a:gd name="adj6" fmla="val 113644"/>
            </a:avLst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hr-HR" sz="1800">
                <a:latin typeface="Arial Narrow" pitchFamily="34" charset="0"/>
              </a:rPr>
              <a:t>Donošenje rješenja</a:t>
            </a:r>
          </a:p>
        </p:txBody>
      </p:sp>
      <p:sp>
        <p:nvSpPr>
          <p:cNvPr id="74773" name="AutoShape 21"/>
          <p:cNvSpPr>
            <a:spLocks/>
          </p:cNvSpPr>
          <p:nvPr/>
        </p:nvSpPr>
        <p:spPr bwMode="auto">
          <a:xfrm>
            <a:off x="539750" y="5949950"/>
            <a:ext cx="2606675" cy="360363"/>
          </a:xfrm>
          <a:prstGeom prst="borderCallout2">
            <a:avLst>
              <a:gd name="adj1" fmla="val 31718"/>
              <a:gd name="adj2" fmla="val -2921"/>
              <a:gd name="adj3" fmla="val 31718"/>
              <a:gd name="adj4" fmla="val -10477"/>
              <a:gd name="adj5" fmla="val -533481"/>
              <a:gd name="adj6" fmla="val -1814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hr-HR" sz="1800">
                <a:latin typeface="Arial Narrow" pitchFamily="34" charset="0"/>
              </a:rPr>
              <a:t>Pokretanje postupka</a:t>
            </a:r>
          </a:p>
        </p:txBody>
      </p:sp>
      <p:sp>
        <p:nvSpPr>
          <p:cNvPr id="74774" name="AutoShape 22"/>
          <p:cNvSpPr>
            <a:spLocks/>
          </p:cNvSpPr>
          <p:nvPr/>
        </p:nvSpPr>
        <p:spPr bwMode="auto">
          <a:xfrm>
            <a:off x="1042988" y="4508500"/>
            <a:ext cx="1143000" cy="720725"/>
          </a:xfrm>
          <a:prstGeom prst="borderCallout2">
            <a:avLst>
              <a:gd name="adj1" fmla="val 15861"/>
              <a:gd name="adj2" fmla="val -6667"/>
              <a:gd name="adj3" fmla="val 15861"/>
              <a:gd name="adj4" fmla="val -21389"/>
              <a:gd name="adj5" fmla="val -77315"/>
              <a:gd name="adj6" fmla="val -3652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hr-HR" sz="1800">
                <a:latin typeface="Arial Narrow" pitchFamily="34" charset="0"/>
              </a:rPr>
              <a:t>Odluka o JU i JR</a:t>
            </a:r>
          </a:p>
        </p:txBody>
      </p:sp>
      <p:sp>
        <p:nvSpPr>
          <p:cNvPr id="74775" name="Rectangle 23"/>
          <p:cNvSpPr>
            <a:spLocks noChangeArrowheads="1"/>
          </p:cNvSpPr>
          <p:nvPr/>
        </p:nvSpPr>
        <p:spPr bwMode="auto">
          <a:xfrm>
            <a:off x="1547813" y="3789363"/>
            <a:ext cx="1511300" cy="1444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r-HR"/>
          </a:p>
        </p:txBody>
      </p:sp>
      <p:sp>
        <p:nvSpPr>
          <p:cNvPr id="74776" name="AutoShape 24"/>
          <p:cNvSpPr>
            <a:spLocks/>
          </p:cNvSpPr>
          <p:nvPr/>
        </p:nvSpPr>
        <p:spPr bwMode="auto">
          <a:xfrm>
            <a:off x="2700338" y="5373688"/>
            <a:ext cx="1143000" cy="360362"/>
          </a:xfrm>
          <a:prstGeom prst="borderCallout2">
            <a:avLst>
              <a:gd name="adj1" fmla="val 31718"/>
              <a:gd name="adj2" fmla="val -6667"/>
              <a:gd name="adj3" fmla="val 31718"/>
              <a:gd name="adj4" fmla="val -40833"/>
              <a:gd name="adj5" fmla="val -402204"/>
              <a:gd name="adj6" fmla="val -7597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hr-HR" sz="1800">
                <a:latin typeface="Arial Narrow" pitchFamily="34" charset="0"/>
              </a:rPr>
              <a:t>1. sjednica</a:t>
            </a:r>
          </a:p>
        </p:txBody>
      </p:sp>
      <p:sp>
        <p:nvSpPr>
          <p:cNvPr id="74777" name="AutoShape 25"/>
          <p:cNvSpPr>
            <a:spLocks/>
          </p:cNvSpPr>
          <p:nvPr/>
        </p:nvSpPr>
        <p:spPr bwMode="auto">
          <a:xfrm>
            <a:off x="2843213" y="4724400"/>
            <a:ext cx="1143000" cy="360363"/>
          </a:xfrm>
          <a:prstGeom prst="borderCallout2">
            <a:avLst>
              <a:gd name="adj1" fmla="val 31718"/>
              <a:gd name="adj2" fmla="val -6667"/>
              <a:gd name="adj3" fmla="val 31718"/>
              <a:gd name="adj4" fmla="val -21250"/>
              <a:gd name="adj5" fmla="val -214537"/>
              <a:gd name="adj6" fmla="val -3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hr-HR" sz="1800">
                <a:latin typeface="Arial Narrow" pitchFamily="34" charset="0"/>
              </a:rPr>
              <a:t>JR</a:t>
            </a:r>
          </a:p>
        </p:txBody>
      </p:sp>
      <p:sp>
        <p:nvSpPr>
          <p:cNvPr id="74778" name="AutoShape 26"/>
          <p:cNvSpPr>
            <a:spLocks/>
          </p:cNvSpPr>
          <p:nvPr/>
        </p:nvSpPr>
        <p:spPr bwMode="auto">
          <a:xfrm>
            <a:off x="4716463" y="5300663"/>
            <a:ext cx="1408112" cy="574675"/>
          </a:xfrm>
          <a:prstGeom prst="borderCallout2">
            <a:avLst>
              <a:gd name="adj1" fmla="val 19889"/>
              <a:gd name="adj2" fmla="val -5412"/>
              <a:gd name="adj3" fmla="val 19889"/>
              <a:gd name="adj4" fmla="val -53324"/>
              <a:gd name="adj5" fmla="val -230111"/>
              <a:gd name="adj6" fmla="val -10214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hr-HR" sz="1800">
                <a:latin typeface="Arial Narrow" pitchFamily="34" charset="0"/>
              </a:rPr>
              <a:t>Odgovori na primjedbe</a:t>
            </a:r>
          </a:p>
        </p:txBody>
      </p:sp>
      <p:sp>
        <p:nvSpPr>
          <p:cNvPr id="74779" name="Rectangle 27"/>
          <p:cNvSpPr>
            <a:spLocks noChangeArrowheads="1"/>
          </p:cNvSpPr>
          <p:nvPr/>
        </p:nvSpPr>
        <p:spPr bwMode="auto">
          <a:xfrm>
            <a:off x="3276600" y="3789363"/>
            <a:ext cx="1511300" cy="1444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r-HR"/>
          </a:p>
        </p:txBody>
      </p:sp>
      <p:sp>
        <p:nvSpPr>
          <p:cNvPr id="74780" name="AutoShape 28"/>
          <p:cNvSpPr>
            <a:spLocks/>
          </p:cNvSpPr>
          <p:nvPr/>
        </p:nvSpPr>
        <p:spPr bwMode="auto">
          <a:xfrm>
            <a:off x="5867400" y="4797425"/>
            <a:ext cx="1143000" cy="360363"/>
          </a:xfrm>
          <a:prstGeom prst="borderCallout2">
            <a:avLst>
              <a:gd name="adj1" fmla="val 31718"/>
              <a:gd name="adj2" fmla="val -6667"/>
              <a:gd name="adj3" fmla="val 31718"/>
              <a:gd name="adj4" fmla="val -26528"/>
              <a:gd name="adj5" fmla="val -230398"/>
              <a:gd name="adj6" fmla="val -4708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hr-HR" sz="1800">
                <a:latin typeface="Arial Narrow" pitchFamily="34" charset="0"/>
              </a:rPr>
              <a:t>2. sjednica</a:t>
            </a:r>
          </a:p>
        </p:txBody>
      </p:sp>
      <p:sp>
        <p:nvSpPr>
          <p:cNvPr id="74781" name="AutoShape 29"/>
          <p:cNvSpPr>
            <a:spLocks/>
          </p:cNvSpPr>
          <p:nvPr/>
        </p:nvSpPr>
        <p:spPr bwMode="auto">
          <a:xfrm>
            <a:off x="7451725" y="5805488"/>
            <a:ext cx="1408113" cy="574675"/>
          </a:xfrm>
          <a:prstGeom prst="borderCallout2">
            <a:avLst>
              <a:gd name="adj1" fmla="val 19889"/>
              <a:gd name="adj2" fmla="val -5412"/>
              <a:gd name="adj3" fmla="val 19889"/>
              <a:gd name="adj4" fmla="val -51861"/>
              <a:gd name="adj5" fmla="val -318231"/>
              <a:gd name="adj6" fmla="val -99551"/>
            </a:avLst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hr-HR" sz="1800">
                <a:latin typeface="Arial Narrow" pitchFamily="34" charset="0"/>
              </a:rPr>
              <a:t>Donošenje rješenja</a:t>
            </a:r>
          </a:p>
        </p:txBody>
      </p:sp>
    </p:spTree>
    <p:extLst>
      <p:ext uri="{BB962C8B-B14F-4D97-AF65-F5344CB8AC3E}">
        <p14:creationId xmlns:p14="http://schemas.microsoft.com/office/powerpoint/2010/main" val="2165086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59" grpId="0" animBg="1"/>
      <p:bldP spid="74761" grpId="0" animBg="1"/>
      <p:bldP spid="74762" grpId="0" animBg="1"/>
      <p:bldP spid="74763" grpId="0" animBg="1"/>
      <p:bldP spid="74765" grpId="0" animBg="1"/>
      <p:bldP spid="74766" grpId="0" animBg="1"/>
      <p:bldP spid="74767" grpId="0" animBg="1"/>
      <p:bldP spid="74768" grpId="0" animBg="1"/>
      <p:bldP spid="74769" grpId="0" animBg="1"/>
      <p:bldP spid="74770" grpId="0" animBg="1"/>
      <p:bldP spid="74771" grpId="0" animBg="1"/>
      <p:bldP spid="74772" grpId="0" animBg="1"/>
      <p:bldP spid="74773" grpId="0" animBg="1"/>
      <p:bldP spid="74774" grpId="0" animBg="1"/>
      <p:bldP spid="74775" grpId="0" animBg="1"/>
      <p:bldP spid="74776" grpId="0" animBg="1"/>
      <p:bldP spid="74777" grpId="0" animBg="1"/>
      <p:bldP spid="74778" grpId="0" animBg="1"/>
      <p:bldP spid="74779" grpId="0" animBg="1"/>
      <p:bldP spid="74780" grpId="0" animBg="1"/>
      <p:bldP spid="7478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67544" y="2636912"/>
            <a:ext cx="8229600" cy="1143000"/>
          </a:xfrm>
        </p:spPr>
        <p:txBody>
          <a:bodyPr/>
          <a:lstStyle/>
          <a:p>
            <a:r>
              <a:rPr lang="hr-HR" dirty="0" smtClean="0"/>
              <a:t>HVALA NA PAŽNJI!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028201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0825" y="188913"/>
            <a:ext cx="4291013" cy="3671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5364088" y="476672"/>
            <a:ext cx="1584176" cy="1064690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hr-HR" b="1" dirty="0">
                <a:solidFill>
                  <a:schemeClr val="tx1"/>
                </a:solidFill>
                <a:latin typeface="Arial Narrow" pitchFamily="34" charset="0"/>
              </a:rPr>
              <a:t>EU</a:t>
            </a:r>
            <a:r>
              <a:rPr lang="hr-HR" dirty="0">
                <a:solidFill>
                  <a:schemeClr val="tx1"/>
                </a:solidFill>
                <a:latin typeface="Arial Narrow" pitchFamily="34" charset="0"/>
              </a:rPr>
              <a:t> </a:t>
            </a:r>
            <a:endParaRPr lang="en-US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 Narrow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948264" y="476672"/>
            <a:ext cx="1656184" cy="1064690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hr-HR" b="1" dirty="0">
                <a:solidFill>
                  <a:schemeClr val="tx1"/>
                </a:solidFill>
              </a:rPr>
              <a:t>RH </a:t>
            </a:r>
            <a:endParaRPr lang="en-US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364088" y="1556792"/>
            <a:ext cx="3240360" cy="93610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hr-HR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Arial Narrow" pitchFamily="34" charset="0"/>
              </a:rPr>
              <a:t>Poglavlje 27 - okoliš</a:t>
            </a:r>
            <a:endParaRPr lang="en-US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364088" y="2492896"/>
            <a:ext cx="3240360" cy="86409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hr-HR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Arial Narrow" pitchFamily="34" charset="0"/>
              </a:rPr>
              <a:t>Veliki broj propisa za implementaciju</a:t>
            </a:r>
          </a:p>
          <a:p>
            <a:pPr algn="ctr">
              <a:defRPr/>
            </a:pPr>
            <a:endParaRPr lang="en-US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latin typeface="Arial Narrow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900113" y="4221163"/>
            <a:ext cx="3240087" cy="720725"/>
          </a:xfrm>
          <a:prstGeom prst="rect">
            <a:avLst/>
          </a:prstGeom>
          <a:solidFill>
            <a:schemeClr val="accent1">
              <a:lumMod val="9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hr-HR" dirty="0"/>
              <a:t>ZNANJE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900113" y="5300663"/>
            <a:ext cx="3240087" cy="720725"/>
          </a:xfrm>
          <a:prstGeom prst="rect">
            <a:avLst/>
          </a:prstGeom>
          <a:solidFill>
            <a:schemeClr val="accent1">
              <a:lumMod val="9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hr-HR" dirty="0"/>
              <a:t>LJUDSKI RESURSI</a:t>
            </a:r>
            <a:endParaRPr lang="en-US" dirty="0"/>
          </a:p>
        </p:txBody>
      </p:sp>
      <p:cxnSp>
        <p:nvCxnSpPr>
          <p:cNvPr id="24" name="Elbow Connector 23"/>
          <p:cNvCxnSpPr>
            <a:endCxn id="10" idx="3"/>
          </p:cNvCxnSpPr>
          <p:nvPr/>
        </p:nvCxnSpPr>
        <p:spPr>
          <a:xfrm rot="10800000" flipV="1">
            <a:off x="4140200" y="3357563"/>
            <a:ext cx="2016125" cy="1223962"/>
          </a:xfrm>
          <a:prstGeom prst="bentConnector3">
            <a:avLst>
              <a:gd name="adj1" fmla="val 525"/>
            </a:avLst>
          </a:prstGeom>
          <a:ln w="25400" cmpd="sng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Elbow Connector 29"/>
          <p:cNvCxnSpPr/>
          <p:nvPr/>
        </p:nvCxnSpPr>
        <p:spPr>
          <a:xfrm rot="10800000" flipV="1">
            <a:off x="4140200" y="3357563"/>
            <a:ext cx="3384550" cy="2303462"/>
          </a:xfrm>
          <a:prstGeom prst="bentConnector3">
            <a:avLst>
              <a:gd name="adj1" fmla="val -352"/>
            </a:avLst>
          </a:prstGeom>
          <a:ln w="25400" cmpd="sng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370053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1741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0" y="0"/>
            <a:ext cx="3609975" cy="191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normAutofit fontScale="92500"/>
          </a:bodyPr>
          <a:lstStyle/>
          <a:p>
            <a:pPr>
              <a:defRPr/>
            </a:pPr>
            <a:r>
              <a:rPr lang="hr-HR" sz="2800" kern="0" dirty="0">
                <a:solidFill>
                  <a:schemeClr val="tx2"/>
                </a:solidFill>
                <a:ea typeface="+mj-ea"/>
                <a:cs typeface="+mj-cs"/>
              </a:rPr>
              <a:t>- </a:t>
            </a:r>
            <a:r>
              <a:rPr lang="hr-HR" sz="2800" kern="0" dirty="0" err="1">
                <a:solidFill>
                  <a:schemeClr val="tx2"/>
                </a:solidFill>
                <a:ea typeface="+mj-ea"/>
                <a:cs typeface="+mj-cs"/>
              </a:rPr>
              <a:t>Science</a:t>
            </a:r>
            <a:r>
              <a:rPr lang="hr-HR" sz="2800" kern="0" dirty="0">
                <a:solidFill>
                  <a:schemeClr val="tx2"/>
                </a:solidFill>
                <a:ea typeface="+mj-ea"/>
                <a:cs typeface="+mj-cs"/>
              </a:rPr>
              <a:t> </a:t>
            </a:r>
            <a:r>
              <a:rPr lang="hr-HR" sz="2800" kern="0" dirty="0" err="1">
                <a:solidFill>
                  <a:schemeClr val="tx2"/>
                </a:solidFill>
                <a:ea typeface="+mj-ea"/>
                <a:cs typeface="+mj-cs"/>
              </a:rPr>
              <a:t>direct</a:t>
            </a:r>
            <a:r>
              <a:rPr lang="hr-HR" sz="2800" kern="0" dirty="0">
                <a:solidFill>
                  <a:schemeClr val="tx2"/>
                </a:solidFill>
                <a:ea typeface="+mj-ea"/>
                <a:cs typeface="+mj-cs"/>
              </a:rPr>
              <a:t> baza</a:t>
            </a:r>
            <a:br>
              <a:rPr lang="hr-HR" sz="2800" kern="0" dirty="0">
                <a:solidFill>
                  <a:schemeClr val="tx2"/>
                </a:solidFill>
                <a:ea typeface="+mj-ea"/>
                <a:cs typeface="+mj-cs"/>
              </a:rPr>
            </a:br>
            <a:r>
              <a:rPr lang="hr-HR" sz="2800" kern="0" dirty="0">
                <a:solidFill>
                  <a:schemeClr val="tx2"/>
                </a:solidFill>
                <a:ea typeface="+mj-ea"/>
                <a:cs typeface="+mj-cs"/>
              </a:rPr>
              <a:t>- “</a:t>
            </a:r>
            <a:r>
              <a:rPr lang="hr-HR" sz="2800" kern="0" dirty="0" err="1">
                <a:solidFill>
                  <a:schemeClr val="tx2"/>
                </a:solidFill>
                <a:ea typeface="+mj-ea"/>
                <a:cs typeface="+mj-cs"/>
              </a:rPr>
              <a:t>pollution</a:t>
            </a:r>
            <a:r>
              <a:rPr lang="hr-HR" sz="2800" kern="0" dirty="0">
                <a:solidFill>
                  <a:schemeClr val="tx2"/>
                </a:solidFill>
                <a:ea typeface="+mj-ea"/>
                <a:cs typeface="+mj-cs"/>
              </a:rPr>
              <a:t>”</a:t>
            </a:r>
            <a:br>
              <a:rPr lang="hr-HR" sz="2800" kern="0" dirty="0">
                <a:solidFill>
                  <a:schemeClr val="tx2"/>
                </a:solidFill>
                <a:ea typeface="+mj-ea"/>
                <a:cs typeface="+mj-cs"/>
              </a:rPr>
            </a:br>
            <a:r>
              <a:rPr lang="hr-HR" sz="2800" kern="0" dirty="0">
                <a:solidFill>
                  <a:schemeClr val="tx2"/>
                </a:solidFill>
                <a:ea typeface="+mj-ea"/>
                <a:cs typeface="+mj-cs"/>
              </a:rPr>
              <a:t>- broj znanstvenih radova </a:t>
            </a:r>
            <a:br>
              <a:rPr lang="hr-HR" sz="2800" kern="0" dirty="0">
                <a:solidFill>
                  <a:schemeClr val="tx2"/>
                </a:solidFill>
                <a:ea typeface="+mj-ea"/>
                <a:cs typeface="+mj-cs"/>
              </a:rPr>
            </a:br>
            <a:endParaRPr lang="en-US" sz="2800" kern="0" dirty="0">
              <a:solidFill>
                <a:schemeClr val="tx2"/>
              </a:solidFill>
              <a:ea typeface="+mj-ea"/>
              <a:cs typeface="+mj-cs"/>
            </a:endParaRPr>
          </a:p>
        </p:txBody>
      </p:sp>
      <p:graphicFrame>
        <p:nvGraphicFramePr>
          <p:cNvPr id="5" name="Chart 4"/>
          <p:cNvGraphicFramePr/>
          <p:nvPr/>
        </p:nvGraphicFramePr>
        <p:xfrm>
          <a:off x="1331640" y="1772816"/>
          <a:ext cx="6048672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itle 1"/>
          <p:cNvSpPr txBox="1">
            <a:spLocks/>
          </p:cNvSpPr>
          <p:nvPr/>
        </p:nvSpPr>
        <p:spPr>
          <a:xfrm>
            <a:off x="3995738" y="6165850"/>
            <a:ext cx="1728787" cy="358775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hr-HR" sz="1600" dirty="0">
                <a:ea typeface="+mj-ea"/>
                <a:cs typeface="+mj-cs"/>
              </a:rPr>
              <a:t>Godina</a:t>
            </a:r>
            <a:endParaRPr lang="en-US" sz="1600" dirty="0">
              <a:ea typeface="+mj-ea"/>
              <a:cs typeface="+mj-cs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 rot="16200000">
            <a:off x="188119" y="3509169"/>
            <a:ext cx="1727200" cy="576262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hr-HR" sz="1600" dirty="0">
                <a:ea typeface="+mj-ea"/>
                <a:cs typeface="+mj-cs"/>
              </a:rPr>
              <a:t>Broj radova</a:t>
            </a:r>
            <a:endParaRPr lang="en-US" sz="1600" dirty="0"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097731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8313" y="188913"/>
            <a:ext cx="7920037" cy="544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ight Arrow 4"/>
          <p:cNvSpPr/>
          <p:nvPr/>
        </p:nvSpPr>
        <p:spPr>
          <a:xfrm>
            <a:off x="2771775" y="4076700"/>
            <a:ext cx="5616575" cy="1439863"/>
          </a:xfrm>
          <a:prstGeom prst="rightArrow">
            <a:avLst/>
          </a:prstGeom>
          <a:gradFill flip="none" rotWithShape="1"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hr-HR" b="1" dirty="0">
                <a:solidFill>
                  <a:schemeClr val="tx1"/>
                </a:solidFill>
                <a:latin typeface="Arial Narrow" pitchFamily="34" charset="0"/>
              </a:rPr>
              <a:t>ODRŽIVOST</a:t>
            </a:r>
            <a:endParaRPr lang="en-US" b="1" dirty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50825" y="1916113"/>
            <a:ext cx="8229600" cy="4525962"/>
          </a:xfrm>
        </p:spPr>
        <p:txBody>
          <a:bodyPr>
            <a:normAutofit lnSpcReduction="10000"/>
          </a:bodyPr>
          <a:lstStyle/>
          <a:p>
            <a:pPr eaLnBrk="1" hangingPunct="1"/>
            <a:endParaRPr lang="hr-HR" dirty="0" smtClean="0"/>
          </a:p>
          <a:p>
            <a:pPr eaLnBrk="1" hangingPunct="1"/>
            <a:endParaRPr lang="hr-HR" dirty="0" smtClean="0"/>
          </a:p>
          <a:p>
            <a:pPr eaLnBrk="1" hangingPunct="1"/>
            <a:endParaRPr lang="hr-HR" dirty="0" smtClean="0"/>
          </a:p>
          <a:p>
            <a:pPr eaLnBrk="1" hangingPunct="1"/>
            <a:endParaRPr lang="hr-HR" dirty="0" smtClean="0"/>
          </a:p>
          <a:p>
            <a:pPr eaLnBrk="1" hangingPunct="1"/>
            <a:endParaRPr lang="hr-HR" dirty="0" smtClean="0"/>
          </a:p>
          <a:p>
            <a:pPr eaLnBrk="1" hangingPunct="1"/>
            <a:endParaRPr lang="hr-HR" dirty="0" smtClean="0"/>
          </a:p>
          <a:p>
            <a:pPr eaLnBrk="1" hangingPunct="1"/>
            <a:endParaRPr lang="hr-HR" dirty="0" smtClean="0"/>
          </a:p>
          <a:p>
            <a:pPr eaLnBrk="1" hangingPunct="1"/>
            <a:r>
              <a:rPr lang="hr-HR" dirty="0" smtClean="0">
                <a:latin typeface="Arial Narrow" pitchFamily="34" charset="0"/>
              </a:rPr>
              <a:t>Zahtjevi u inženjerskoj struci se mijenjaju</a:t>
            </a:r>
            <a:endParaRPr lang="en-US" dirty="0" smtClean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4047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GOSPODARSKI PROJEKT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r-HR" dirty="0" smtClean="0"/>
              <a:t>IDEJA</a:t>
            </a:r>
          </a:p>
          <a:p>
            <a:r>
              <a:rPr lang="hr-HR" dirty="0" smtClean="0"/>
              <a:t>LOKACIJA</a:t>
            </a:r>
          </a:p>
          <a:p>
            <a:r>
              <a:rPr lang="hr-HR" dirty="0" smtClean="0"/>
              <a:t>TRŽIŠTE</a:t>
            </a:r>
          </a:p>
          <a:p>
            <a:r>
              <a:rPr lang="hr-HR" dirty="0" smtClean="0"/>
              <a:t>PRIPREMA PROJEKTNE DOKUMENTACIJE</a:t>
            </a:r>
          </a:p>
          <a:p>
            <a:r>
              <a:rPr lang="hr-HR" dirty="0" smtClean="0"/>
              <a:t>ISHOĐENJE SVIH DOZVOLA</a:t>
            </a:r>
          </a:p>
          <a:p>
            <a:r>
              <a:rPr lang="hr-HR" dirty="0" smtClean="0"/>
              <a:t>OSIGURAVANJE SREDSTAVA</a:t>
            </a:r>
          </a:p>
          <a:p>
            <a:r>
              <a:rPr lang="hr-HR" dirty="0" smtClean="0"/>
              <a:t>GRADNJA</a:t>
            </a:r>
          </a:p>
          <a:p>
            <a:r>
              <a:rPr lang="hr-HR" b="1" dirty="0" smtClean="0">
                <a:solidFill>
                  <a:srgbClr val="FF0000"/>
                </a:solidFill>
              </a:rPr>
              <a:t>POČETAK RADA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67700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Realizacija projekata gospodarstva</a:t>
            </a:r>
            <a:endParaRPr lang="hr-HR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1578293" y="1940084"/>
            <a:ext cx="5903913" cy="32400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hr-HR" sz="2800" b="1" dirty="0"/>
              <a:t>PROPISI IZ PODRUČJA ZAŠTITE OKOLIŠA U RH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hr-HR" sz="2400" dirty="0"/>
              <a:t>Opći propisi: 			41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hr-HR" sz="2400" dirty="0"/>
              <a:t>Zrak: 			38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hr-HR" sz="2400" dirty="0"/>
              <a:t>Otpad: 			30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hr-HR" sz="2400" dirty="0"/>
              <a:t>Vode:			50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hr-HR" sz="2400" dirty="0"/>
              <a:t>Priroda:			31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sz="2400" dirty="0"/>
          </a:p>
        </p:txBody>
      </p:sp>
      <p:sp>
        <p:nvSpPr>
          <p:cNvPr id="8" name="Rezervirano mjesto sadržaja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054512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8" name="Content Placeholder 8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/>
          <a:lstStyle/>
          <a:p>
            <a:pPr eaLnBrk="1" hangingPunct="1"/>
            <a:r>
              <a:rPr lang="hr-HR" sz="2800" dirty="0" smtClean="0">
                <a:latin typeface="Arial Narrow" pitchFamily="34" charset="0"/>
              </a:rPr>
              <a:t>Multidisciplinarnost i kompleksnost </a:t>
            </a:r>
            <a:r>
              <a:rPr lang="hr-HR" sz="2800" dirty="0" smtClean="0">
                <a:latin typeface="Arial Narrow" pitchFamily="34" charset="0"/>
              </a:rPr>
              <a:t> u  realizaciji projekata</a:t>
            </a:r>
            <a:endParaRPr lang="hr-HR" sz="2800" dirty="0" smtClean="0">
              <a:latin typeface="Arial Narrow" pitchFamily="34" charset="0"/>
            </a:endParaRPr>
          </a:p>
        </p:txBody>
      </p:sp>
      <p:graphicFrame>
        <p:nvGraphicFramePr>
          <p:cNvPr id="5123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61975716"/>
              </p:ext>
            </p:extLst>
          </p:nvPr>
        </p:nvGraphicFramePr>
        <p:xfrm>
          <a:off x="683568" y="1412776"/>
          <a:ext cx="7991599" cy="49685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Visio" r:id="rId3" imgW="8759058" imgH="4947676" progId="Visio.Drawing.11">
                  <p:embed/>
                </p:oleObj>
              </mc:Choice>
              <mc:Fallback>
                <p:oleObj name="Visio" r:id="rId3" imgW="8759058" imgH="4947676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3568" y="1412776"/>
                        <a:ext cx="7991599" cy="496855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1002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 dirty="0" smtClean="0">
                <a:latin typeface="Arial Narrow" pitchFamily="34" charset="0"/>
              </a:rPr>
              <a:t>ODRŽIVI RAZVOJ PROJEKATA</a:t>
            </a:r>
            <a:endParaRPr lang="en-US" dirty="0" smtClean="0">
              <a:latin typeface="Arial Narrow" pitchFamily="34" charset="0"/>
            </a:endParaRPr>
          </a:p>
        </p:txBody>
      </p:sp>
      <p:sp>
        <p:nvSpPr>
          <p:cNvPr id="6156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dirty="0" smtClean="0">
              <a:latin typeface="Arial Narrow" pitchFamily="34" charset="0"/>
            </a:endParaRPr>
          </a:p>
        </p:txBody>
      </p:sp>
      <p:graphicFrame>
        <p:nvGraphicFramePr>
          <p:cNvPr id="6153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92001905"/>
              </p:ext>
            </p:extLst>
          </p:nvPr>
        </p:nvGraphicFramePr>
        <p:xfrm>
          <a:off x="323528" y="1842404"/>
          <a:ext cx="9202738" cy="2808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" name="Visio" r:id="rId3" imgW="9307758" imgH="2839273" progId="Visio.Drawing.11">
                  <p:embed/>
                </p:oleObj>
              </mc:Choice>
              <mc:Fallback>
                <p:oleObj name="Visio" r:id="rId3" imgW="9307758" imgH="2839273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528" y="1842404"/>
                        <a:ext cx="9202738" cy="28082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6033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INSTRUMENTI ZAŠTITE OKOLIŠA</a:t>
            </a:r>
            <a:br>
              <a:rPr lang="hr-HR" dirty="0" smtClean="0"/>
            </a:br>
            <a:r>
              <a:rPr lang="hr-HR" dirty="0" smtClean="0"/>
              <a:t>ZA PROJEKTE GOSPODARSTVA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PLANOVI I PROGRAMI (država, županije, gradovi)</a:t>
            </a:r>
          </a:p>
          <a:p>
            <a:r>
              <a:rPr lang="hr-HR" dirty="0" smtClean="0"/>
              <a:t>PROSTORNI PLANOVI</a:t>
            </a:r>
          </a:p>
          <a:p>
            <a:r>
              <a:rPr lang="hr-HR" dirty="0" smtClean="0"/>
              <a:t>STRATEŠKA PROCJENA UTJECAJA NA OKOLIŠ</a:t>
            </a:r>
          </a:p>
          <a:p>
            <a:pPr lvl="1"/>
            <a:r>
              <a:rPr lang="hr-HR" dirty="0" smtClean="0"/>
              <a:t>Šire područje</a:t>
            </a:r>
          </a:p>
          <a:p>
            <a:pPr lvl="1"/>
            <a:r>
              <a:rPr lang="hr-HR" dirty="0" smtClean="0"/>
              <a:t>Fleksibilna</a:t>
            </a:r>
          </a:p>
          <a:p>
            <a:pPr lvl="1"/>
            <a:r>
              <a:rPr lang="hr-HR" dirty="0" smtClean="0"/>
              <a:t>Različite razine autoriteta</a:t>
            </a:r>
          </a:p>
          <a:p>
            <a:pPr lvl="1"/>
            <a:r>
              <a:rPr lang="hr-HR" dirty="0" smtClean="0"/>
              <a:t>Javna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715662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217</Words>
  <Application>Microsoft Office PowerPoint</Application>
  <PresentationFormat>Prikaz na zaslonu (4:3)</PresentationFormat>
  <Paragraphs>91</Paragraphs>
  <Slides>12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Uloženi OLE poslužitelji</vt:lpstr>
      </vt:variant>
      <vt:variant>
        <vt:i4>2</vt:i4>
      </vt:variant>
      <vt:variant>
        <vt:lpstr>Naslovi slajdova</vt:lpstr>
      </vt:variant>
      <vt:variant>
        <vt:i4>12</vt:i4>
      </vt:variant>
    </vt:vector>
  </HeadingPairs>
  <TitlesOfParts>
    <vt:vector size="15" baseType="lpstr">
      <vt:lpstr>Tema sustava Office</vt:lpstr>
      <vt:lpstr>Visio</vt:lpstr>
      <vt:lpstr>Microsoft Visio Drawing</vt:lpstr>
      <vt:lpstr>PROJEKTI GOSPODARSTVA I ZAŠTITA OKOLIŠA</vt:lpstr>
      <vt:lpstr>PowerPointova prezentacija</vt:lpstr>
      <vt:lpstr>PowerPointova prezentacija</vt:lpstr>
      <vt:lpstr>PowerPointova prezentacija</vt:lpstr>
      <vt:lpstr>GOSPODARSKI PROJEKT</vt:lpstr>
      <vt:lpstr>Realizacija projekata gospodarstva</vt:lpstr>
      <vt:lpstr>PowerPointova prezentacija</vt:lpstr>
      <vt:lpstr>ODRŽIVI RAZVOJ PROJEKATA</vt:lpstr>
      <vt:lpstr>INSTRUMENTI ZAŠTITE OKOLIŠA ZA PROJEKTE GOSPODARSTVA</vt:lpstr>
      <vt:lpstr>PROCJENA UTJECAJA NA OKOLIŠ</vt:lpstr>
      <vt:lpstr>PowerPointova prezentacija</vt:lpstr>
      <vt:lpstr>HVALA NA PAŽNJI!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PROJEKTI GOSPODARSTVA I ZAŠTITA OKOLIŠA</dc:title>
  <dc:creator>Aleksandra</dc:creator>
  <cp:lastModifiedBy>Aleksandra</cp:lastModifiedBy>
  <cp:revision>8</cp:revision>
  <dcterms:created xsi:type="dcterms:W3CDTF">2012-06-04T16:32:40Z</dcterms:created>
  <dcterms:modified xsi:type="dcterms:W3CDTF">2012-06-04T17:18:24Z</dcterms:modified>
</cp:coreProperties>
</file>